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88" r:id="rId8"/>
    <p:sldId id="262" r:id="rId9"/>
    <p:sldId id="264" r:id="rId10"/>
    <p:sldId id="265" r:id="rId11"/>
    <p:sldId id="266" r:id="rId12"/>
    <p:sldId id="267" r:id="rId13"/>
    <p:sldId id="263" r:id="rId14"/>
    <p:sldId id="268" r:id="rId15"/>
    <p:sldId id="269" r:id="rId16"/>
    <p:sldId id="270" r:id="rId17"/>
    <p:sldId id="283" r:id="rId18"/>
    <p:sldId id="289" r:id="rId19"/>
    <p:sldId id="284" r:id="rId20"/>
    <p:sldId id="285" r:id="rId21"/>
    <p:sldId id="271" r:id="rId22"/>
    <p:sldId id="290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6" r:id="rId32"/>
    <p:sldId id="291" r:id="rId33"/>
    <p:sldId id="287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3"/>
    <p:restoredTop sz="95738" autoAdjust="0"/>
  </p:normalViewPr>
  <p:slideViewPr>
    <p:cSldViewPr>
      <p:cViewPr varScale="1">
        <p:scale>
          <a:sx n="109" d="100"/>
          <a:sy n="109" d="100"/>
        </p:scale>
        <p:origin x="71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74601-3C15-C849-934A-D3B51362CB3A}" type="datetimeFigureOut">
              <a:rPr lang="en-US" smtClean="0"/>
              <a:t>7/30/18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E5B1D-BE54-7545-ABE7-B8CCFC97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55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CA864-7BE4-664F-B69A-F275AE58EDDE}" type="datetimeFigureOut">
              <a:rPr lang="en-US" smtClean="0"/>
              <a:t>7/30/18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D1ED8-3C9F-0749-91CF-4C82F25C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72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D1ED8-3C9F-0749-91CF-4C82F25CEE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15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D1ED8-3C9F-0749-91CF-4C82F25CEE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92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D1ED8-3C9F-0749-91CF-4C82F25CEE1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51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D1ED8-3C9F-0749-91CF-4C82F25CEE1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58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16556-F221-6B4A-941B-C4D5E89A5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8CDB4-73E0-F449-8197-52C89BA2D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1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DF34A-A5BC-3C4A-95B7-3236D14BB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5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D3503-C020-CD4B-BF6D-3DAB6B076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7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2F09D-1D5D-E640-9131-07ADF02E5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5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923BF-0F1B-BD4D-9C7C-B519A1AF0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7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F3FB7-4444-5641-9266-5DEED5BD2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8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59828-B2EB-2A4C-A94D-BEA8D363E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3A76C-7820-154F-80CA-E04A29777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79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906BB-6978-DD4D-8858-DAC14037C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6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43C49-99BB-A24A-B791-488380824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81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9D57118-4C32-8A46-AAC1-B8BB30280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/>
          <a:ea typeface="+mj-ea"/>
          <a:cs typeface="Comic Sans M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omic Sans MS"/>
          <a:ea typeface="+mn-ea"/>
          <a:cs typeface="Comic Sans M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omic Sans MS"/>
          <a:ea typeface="+mn-ea"/>
          <a:cs typeface="Comic Sans M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omic Sans MS"/>
          <a:ea typeface="+mn-ea"/>
          <a:cs typeface="Comic Sans M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omic Sans MS"/>
          <a:ea typeface="+mn-ea"/>
          <a:cs typeface="Comic Sans M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omic Sans MS"/>
          <a:ea typeface="+mn-ea"/>
          <a:cs typeface="Comic Sans M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8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9.emf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130425"/>
            <a:ext cx="84582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Chapter 6</a:t>
            </a:r>
            <a:br>
              <a:rPr lang="en-US" b="1"/>
            </a:br>
            <a:r>
              <a:rPr lang="en-US" b="1"/>
              <a:t>Combining Product Ratings</a:t>
            </a:r>
            <a:endParaRPr lang="en-US" dirty="0">
              <a:latin typeface="Comic Sans MS" charset="0"/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When can I trust an average rating on Amazon? </a:t>
            </a:r>
          </a:p>
          <a:p>
            <a:pPr eaLnBrk="1" hangingPunct="1">
              <a:defRPr/>
            </a:pP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Reliability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dirty="0"/>
              <a:t>Issues/options of review mechanisms</a:t>
            </a:r>
          </a:p>
          <a:p>
            <a:pPr lvl="1"/>
            <a:r>
              <a:rPr lang="en-US" dirty="0"/>
              <a:t>Who can review? </a:t>
            </a:r>
          </a:p>
          <a:p>
            <a:pPr lvl="1"/>
            <a:r>
              <a:rPr lang="en-US" dirty="0"/>
              <a:t>How strongly are customers encouraged to review? </a:t>
            </a:r>
          </a:p>
          <a:p>
            <a:pPr lvl="1"/>
            <a:r>
              <a:rPr lang="en-US" dirty="0"/>
              <a:t>Do you need to buy product before you can review it? </a:t>
            </a:r>
          </a:p>
          <a:p>
            <a:pPr lvl="1"/>
            <a:r>
              <a:rPr lang="en-US" dirty="0"/>
              <a:t>Can a person who has just created her account enter a review? </a:t>
            </a:r>
          </a:p>
          <a:p>
            <a:pPr lvl="1"/>
            <a:r>
              <a:rPr lang="en-US" dirty="0"/>
              <a:t>What is the range of numbers that can be entered for the review? </a:t>
            </a:r>
          </a:p>
          <a:p>
            <a:pPr lvl="2"/>
            <a:r>
              <a:rPr lang="en-US" dirty="0"/>
              <a:t>it has been observed that scales of 1-10, 1-3, and 1-5 elicit different </a:t>
            </a:r>
            <a:r>
              <a:rPr lang="en-US" b="1" dirty="0">
                <a:solidFill>
                  <a:srgbClr val="0000FF"/>
                </a:solidFill>
              </a:rPr>
              <a:t>psychological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responses</a:t>
            </a:r>
          </a:p>
          <a:p>
            <a:r>
              <a:rPr lang="en-US" dirty="0"/>
              <a:t>These issues raise tough questions that don’t have unique, “correct” answers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282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Reliability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For instance, review mechanisms depend on </a:t>
            </a:r>
          </a:p>
          <a:p>
            <a:pPr lvl="1"/>
            <a:r>
              <a:rPr lang="en-US" sz="2000" b="1" dirty="0"/>
              <a:t>type</a:t>
            </a:r>
            <a:r>
              <a:rPr lang="en-US" sz="2000" dirty="0"/>
              <a:t> </a:t>
            </a:r>
            <a:r>
              <a:rPr lang="en-US" sz="2000" b="1" dirty="0"/>
              <a:t>of product being reviewed (level of </a:t>
            </a:r>
            <a:r>
              <a:rPr lang="en-US" sz="2000" b="1" dirty="0">
                <a:solidFill>
                  <a:srgbClr val="0000FF"/>
                </a:solidFill>
              </a:rPr>
              <a:t>subjectivity</a:t>
            </a:r>
            <a:r>
              <a:rPr lang="en-US" sz="2000" b="1" dirty="0"/>
              <a:t>)</a:t>
            </a:r>
          </a:p>
          <a:p>
            <a:pPr lvl="2"/>
            <a:r>
              <a:rPr lang="en-US" sz="1800" dirty="0"/>
              <a:t>movies (e.g., on Internet Movie Database [IMDb]) </a:t>
            </a:r>
          </a:p>
          <a:p>
            <a:pPr lvl="3"/>
            <a:r>
              <a:rPr lang="en-US" sz="1600" dirty="0"/>
              <a:t>very subjective</a:t>
            </a:r>
          </a:p>
          <a:p>
            <a:pPr lvl="2"/>
            <a:r>
              <a:rPr lang="en-US" sz="1800" dirty="0"/>
              <a:t>electronics (e.g., on Amazon) </a:t>
            </a:r>
          </a:p>
          <a:p>
            <a:pPr lvl="3"/>
            <a:r>
              <a:rPr lang="en-US" sz="1600" dirty="0"/>
              <a:t>much less so</a:t>
            </a:r>
          </a:p>
          <a:p>
            <a:pPr lvl="2"/>
            <a:r>
              <a:rPr lang="en-US" sz="1800" dirty="0"/>
              <a:t>hotels (e.g., on TripAdvisor) and restaurants (e.g., on Yelp) </a:t>
            </a:r>
          </a:p>
          <a:p>
            <a:pPr lvl="3"/>
            <a:r>
              <a:rPr lang="en-US" sz="1600" dirty="0"/>
              <a:t>somewhere in-between </a:t>
            </a:r>
          </a:p>
          <a:p>
            <a:pPr lvl="1"/>
            <a:r>
              <a:rPr lang="en-US" sz="2000" b="1" dirty="0"/>
              <a:t>quality of reviewer </a:t>
            </a:r>
          </a:p>
          <a:p>
            <a:pPr lvl="2"/>
            <a:r>
              <a:rPr lang="en-US" sz="1800" dirty="0"/>
              <a:t>Amazon rewards people for submitting useful reviews by keeping a “top reviewer ranking” </a:t>
            </a:r>
          </a:p>
          <a:p>
            <a:pPr lvl="2"/>
            <a:r>
              <a:rPr lang="en-US" sz="1800" dirty="0"/>
              <a:t>if a reviewer is highly ranked throughout a year, they will be elevated to the “Hall of Fame” </a:t>
            </a:r>
          </a:p>
          <a:p>
            <a:pPr lvl="2"/>
            <a:r>
              <a:rPr lang="en-US" sz="1800" dirty="0"/>
              <a:t>those in this category should probably be trusted more than those who are not</a:t>
            </a:r>
          </a:p>
          <a:p>
            <a:pPr lvl="2"/>
            <a:r>
              <a:rPr lang="en-US" sz="1800" b="1" dirty="0"/>
              <a:t>reputation</a:t>
            </a:r>
            <a:r>
              <a:rPr lang="en-US" sz="1800" dirty="0"/>
              <a:t> is difficult to quantify </a:t>
            </a:r>
            <a:endParaRPr lang="en-US" sz="1800" b="1" dirty="0"/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69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1338" y="1981200"/>
            <a:ext cx="7281746" cy="4525963"/>
          </a:xfrm>
        </p:spPr>
        <p:txBody>
          <a:bodyPr/>
          <a:lstStyle/>
          <a:p>
            <a:r>
              <a:rPr lang="en-US" sz="2200" b="1" dirty="0">
                <a:solidFill>
                  <a:srgbClr val="0000FF"/>
                </a:solidFill>
              </a:rPr>
              <a:t>In 1906</a:t>
            </a:r>
            <a:r>
              <a:rPr lang="en-US" sz="2200" dirty="0"/>
              <a:t>, an ox was put on display at a farm in UK and 787 villagers guessed its weight. While they were each significantly </a:t>
            </a:r>
            <a:r>
              <a:rPr lang="en-US" sz="2200" b="1" dirty="0"/>
              <a:t>off</a:t>
            </a:r>
            <a:r>
              <a:rPr lang="en-US" sz="2200" dirty="0"/>
              <a:t> individually, the </a:t>
            </a:r>
            <a:r>
              <a:rPr lang="en-US" sz="2200" b="1" dirty="0"/>
              <a:t>average</a:t>
            </a:r>
            <a:r>
              <a:rPr lang="en-US" sz="2200" dirty="0"/>
              <a:t> of their guesses was only </a:t>
            </a:r>
            <a:r>
              <a:rPr lang="en-US" sz="2200" b="1" dirty="0">
                <a:solidFill>
                  <a:srgbClr val="0000FF"/>
                </a:solidFill>
              </a:rPr>
              <a:t>one pound away</a:t>
            </a:r>
            <a:r>
              <a:rPr lang="en-US" sz="2200" dirty="0"/>
              <a:t> from the right answer 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Sir Francis Galton</a:t>
            </a:r>
            <a:r>
              <a:rPr lang="en-US" sz="2200" dirty="0"/>
              <a:t>, a statistician, ran statistical tests on results</a:t>
            </a:r>
          </a:p>
          <a:p>
            <a:pPr lvl="1"/>
            <a:r>
              <a:rPr lang="en-US" sz="2000" b="1" dirty="0"/>
              <a:t>not one guess</a:t>
            </a:r>
            <a:r>
              <a:rPr lang="en-US" sz="2000" dirty="0"/>
              <a:t> was the true weight of 1, 198 pounds</a:t>
            </a:r>
          </a:p>
          <a:p>
            <a:pPr lvl="1"/>
            <a:r>
              <a:rPr lang="en-US" sz="2000" dirty="0"/>
              <a:t>guesses were all over the place</a:t>
            </a:r>
          </a:p>
          <a:p>
            <a:pPr lvl="1"/>
            <a:r>
              <a:rPr lang="en-US" sz="2000" dirty="0"/>
              <a:t>when </a:t>
            </a:r>
            <a:r>
              <a:rPr lang="en-US" sz="2000" b="1" dirty="0"/>
              <a:t>averaged</a:t>
            </a:r>
            <a:r>
              <a:rPr lang="en-US" sz="2000" dirty="0"/>
              <a:t>, result was 1,197 pounds (off by </a:t>
            </a:r>
            <a:r>
              <a:rPr lang="en-US" sz="2000" b="1" dirty="0"/>
              <a:t>less than</a:t>
            </a:r>
            <a:r>
              <a:rPr lang="en-US" sz="2000" dirty="0"/>
              <a:t> one-tenth of a percent [0.1%])</a:t>
            </a:r>
          </a:p>
          <a:p>
            <a:pPr lvl="1"/>
            <a:r>
              <a:rPr lang="en-US" sz="2000" dirty="0"/>
              <a:t>even </a:t>
            </a:r>
            <a:r>
              <a:rPr lang="en-US" sz="2000" b="1" dirty="0"/>
              <a:t>median</a:t>
            </a:r>
            <a:r>
              <a:rPr lang="en-US" sz="2000" dirty="0"/>
              <a:t> (the middle number of all guesses) was 1, 207 pounds, off by </a:t>
            </a:r>
            <a:r>
              <a:rPr lang="en-US" sz="2000" b="1" dirty="0"/>
              <a:t>less than 0.8%  </a:t>
            </a:r>
          </a:p>
          <a:p>
            <a:pPr lvl="1"/>
            <a:endParaRPr lang="en-US" sz="18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Heads Are Better Than One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1274725"/>
            <a:ext cx="1678916" cy="14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1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7772399" cy="4525963"/>
          </a:xfrm>
        </p:spPr>
        <p:txBody>
          <a:bodyPr/>
          <a:lstStyle/>
          <a:p>
            <a:r>
              <a:rPr lang="en-US" dirty="0"/>
              <a:t>Why averaging works so well, even that everyone’s guess was so far off?</a:t>
            </a:r>
          </a:p>
          <a:p>
            <a:pPr lvl="1"/>
            <a:r>
              <a:rPr lang="en-US" dirty="0"/>
              <a:t>easy task: guessing weight of an ox has an </a:t>
            </a:r>
            <a:r>
              <a:rPr lang="en-US" b="1" dirty="0">
                <a:solidFill>
                  <a:srgbClr val="0000FF"/>
                </a:solidFill>
              </a:rPr>
              <a:t>objective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answer with a clear numerical meaning </a:t>
            </a:r>
          </a:p>
          <a:p>
            <a:pPr lvl="1"/>
            <a:r>
              <a:rPr lang="en-US" dirty="0"/>
              <a:t>estimates were </a:t>
            </a:r>
            <a:r>
              <a:rPr lang="en-US" b="1" dirty="0">
                <a:solidFill>
                  <a:srgbClr val="0000FF"/>
                </a:solidFill>
              </a:rPr>
              <a:t>unbiased</a:t>
            </a:r>
            <a:r>
              <a:rPr lang="en-US" dirty="0"/>
              <a:t>: everyone got a good look at the ox, so there was </a:t>
            </a:r>
            <a:r>
              <a:rPr lang="en-US" b="1" dirty="0"/>
              <a:t>no</a:t>
            </a:r>
            <a:r>
              <a:rPr lang="en-US" dirty="0"/>
              <a:t> </a:t>
            </a:r>
            <a:r>
              <a:rPr lang="en-US" u="sng" dirty="0"/>
              <a:t>systematic tendency</a:t>
            </a:r>
            <a:r>
              <a:rPr lang="en-US" dirty="0"/>
              <a:t> to either guess too low or too high </a:t>
            </a:r>
          </a:p>
          <a:p>
            <a:pPr lvl="1"/>
            <a:r>
              <a:rPr lang="en-US" dirty="0"/>
              <a:t>estimates were </a:t>
            </a:r>
            <a:r>
              <a:rPr lang="en-US" b="1" dirty="0">
                <a:solidFill>
                  <a:srgbClr val="0000FF"/>
                </a:solidFill>
              </a:rPr>
              <a:t>independent</a:t>
            </a:r>
            <a:r>
              <a:rPr lang="en-US" dirty="0"/>
              <a:t>: none of villagers saw anyone else’s guess, so nobody was influenced by anyone else </a:t>
            </a:r>
          </a:p>
          <a:p>
            <a:pPr lvl="1"/>
            <a:r>
              <a:rPr lang="en-US" dirty="0"/>
              <a:t>a </a:t>
            </a:r>
            <a:r>
              <a:rPr lang="en-US" b="1" dirty="0">
                <a:solidFill>
                  <a:srgbClr val="0000FF"/>
                </a:solidFill>
              </a:rPr>
              <a:t>good number of people </a:t>
            </a:r>
            <a:r>
              <a:rPr lang="en-US" dirty="0"/>
              <a:t>participated</a:t>
            </a:r>
          </a:p>
          <a:p>
            <a:pPr lvl="1"/>
            <a:endParaRPr lang="en-US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Heads Are Better Than One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026" y="5181599"/>
            <a:ext cx="1980913" cy="166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9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Wisdom of Crowds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When averaging </a:t>
            </a:r>
            <a:r>
              <a:rPr lang="en-US" sz="2000" b="1" dirty="0"/>
              <a:t>customer ratings</a:t>
            </a:r>
            <a:r>
              <a:rPr lang="en-US" sz="2000" dirty="0"/>
              <a:t>, hope that result will get close to “true/correct” rating </a:t>
            </a:r>
          </a:p>
          <a:p>
            <a:r>
              <a:rPr lang="en-US" sz="2000" dirty="0"/>
              <a:t>Can we even say that a “true/correct” rating exists? </a:t>
            </a:r>
          </a:p>
          <a:p>
            <a:r>
              <a:rPr lang="en-US" sz="2000" dirty="0"/>
              <a:t>Wouldn’t </a:t>
            </a:r>
            <a:r>
              <a:rPr lang="en-US" sz="2000" b="1" dirty="0"/>
              <a:t>rating</a:t>
            </a:r>
            <a:r>
              <a:rPr lang="en-US" sz="2000" dirty="0"/>
              <a:t> depend at least somewhat on specific customer (e.g., a product may be attractive to one person, but not to another)?  Bottom line is that rating is </a:t>
            </a:r>
            <a:r>
              <a:rPr lang="en-US" sz="2000" b="1" dirty="0">
                <a:solidFill>
                  <a:srgbClr val="0000FF"/>
                </a:solidFill>
              </a:rPr>
              <a:t>subjective</a:t>
            </a:r>
            <a:endParaRPr lang="en-US" sz="2000" dirty="0"/>
          </a:p>
          <a:p>
            <a:r>
              <a:rPr lang="en-US" sz="2000" dirty="0"/>
              <a:t>Factors to consider in </a:t>
            </a:r>
            <a:r>
              <a:rPr lang="en-US" sz="2000" b="1" dirty="0"/>
              <a:t>aggregating individual opinions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900" b="1" dirty="0">
                <a:solidFill>
                  <a:srgbClr val="0000FF"/>
                </a:solidFill>
              </a:rPr>
              <a:t>task definition</a:t>
            </a:r>
            <a:r>
              <a:rPr lang="en-US" sz="1900" dirty="0"/>
              <a:t>: well-defined task with clear and consistent objective (e.g., guessing a number) is more amenable to </a:t>
            </a:r>
            <a:r>
              <a:rPr lang="en-US" sz="1900" b="1" dirty="0"/>
              <a:t>opinion aggregation </a:t>
            </a:r>
            <a:endParaRPr lang="en-US" sz="1900" dirty="0"/>
          </a:p>
          <a:p>
            <a:pPr marL="914400" lvl="1" indent="-457200">
              <a:buFont typeface="+mj-lt"/>
              <a:buAutoNum type="arabicPeriod"/>
            </a:pPr>
            <a:r>
              <a:rPr lang="en-US" sz="1900" b="1" dirty="0">
                <a:solidFill>
                  <a:srgbClr val="0000FF"/>
                </a:solidFill>
              </a:rPr>
              <a:t>independent and unbiased opinions</a:t>
            </a:r>
            <a:r>
              <a:rPr lang="en-US" sz="1900" dirty="0"/>
              <a:t>: </a:t>
            </a:r>
            <a:r>
              <a:rPr lang="en-US" sz="1900" b="1" dirty="0"/>
              <a:t>success in opinion aggregation</a:t>
            </a:r>
            <a:r>
              <a:rPr lang="en-US" sz="1900" dirty="0"/>
              <a:t> stems </a:t>
            </a:r>
            <a:r>
              <a:rPr lang="en-US" sz="1900" b="1" dirty="0"/>
              <a:t>not</a:t>
            </a:r>
            <a:r>
              <a:rPr lang="en-US" sz="1900" dirty="0"/>
              <a:t> from having many “smart” individuals who are likely to guess “correctly,” but from </a:t>
            </a:r>
            <a:r>
              <a:rPr lang="en-US" sz="1900" b="1" dirty="0">
                <a:solidFill>
                  <a:srgbClr val="0000FF"/>
                </a:solidFill>
              </a:rPr>
              <a:t>independence</a:t>
            </a:r>
            <a:r>
              <a:rPr lang="en-US" sz="1900" dirty="0">
                <a:solidFill>
                  <a:srgbClr val="0000FF"/>
                </a:solidFill>
              </a:rPr>
              <a:t> </a:t>
            </a:r>
            <a:r>
              <a:rPr lang="en-US" sz="1900" dirty="0"/>
              <a:t>of each </a:t>
            </a:r>
            <a:r>
              <a:rPr lang="en-US" sz="1900" b="1" dirty="0">
                <a:solidFill>
                  <a:srgbClr val="0000FF"/>
                </a:solidFill>
              </a:rPr>
              <a:t>unbiased</a:t>
            </a:r>
            <a:r>
              <a:rPr lang="en-US" sz="1900" dirty="0">
                <a:solidFill>
                  <a:srgbClr val="0000FF"/>
                </a:solidFill>
              </a:rPr>
              <a:t> </a:t>
            </a:r>
            <a:r>
              <a:rPr lang="en-US" sz="1900" dirty="0"/>
              <a:t>individual’s view from the rest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900" b="1" dirty="0">
                <a:solidFill>
                  <a:srgbClr val="0000FF"/>
                </a:solidFill>
              </a:rPr>
              <a:t>population size</a:t>
            </a:r>
            <a:r>
              <a:rPr lang="en-US" sz="1900" dirty="0"/>
              <a:t>: Sir Galton’s experiment would not have worked as well if there had been fewer people participating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79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Wisdom of Crowds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Is reviewing a product on Amazon well-defined? </a:t>
            </a:r>
          </a:p>
          <a:p>
            <a:pPr lvl="1"/>
            <a:r>
              <a:rPr lang="en-US" sz="1800" dirty="0"/>
              <a:t>not exactly</a:t>
            </a:r>
          </a:p>
          <a:p>
            <a:pPr lvl="1"/>
            <a:r>
              <a:rPr lang="en-US" sz="1800" dirty="0"/>
              <a:t>what exactly constitutes another star in rating differs from person to person </a:t>
            </a:r>
          </a:p>
          <a:p>
            <a:r>
              <a:rPr lang="en-US" sz="2000" dirty="0"/>
              <a:t>Are Amazon reviews independent of each other?</a:t>
            </a:r>
          </a:p>
          <a:p>
            <a:pPr lvl="1"/>
            <a:r>
              <a:rPr lang="en-US" sz="1800" dirty="0"/>
              <a:t>kind of </a:t>
            </a:r>
          </a:p>
          <a:p>
            <a:pPr lvl="1"/>
            <a:r>
              <a:rPr lang="en-US" sz="1800" dirty="0"/>
              <a:t>even though you can see existing reviews before entering your own, usually your rating will </a:t>
            </a:r>
            <a:r>
              <a:rPr lang="en-US" sz="1800" i="1" u="sng" dirty="0"/>
              <a:t>not</a:t>
            </a:r>
            <a:r>
              <a:rPr lang="en-US" sz="1800" i="1" dirty="0"/>
              <a:t> </a:t>
            </a:r>
            <a:r>
              <a:rPr lang="en-US" sz="1800" dirty="0"/>
              <a:t>be affected by them </a:t>
            </a:r>
            <a:r>
              <a:rPr lang="en-US" sz="1800" i="1" u="sng" dirty="0"/>
              <a:t>too much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sometimes reviews are made on an item as</a:t>
            </a:r>
            <a:r>
              <a:rPr lang="en-US" sz="1800" b="1" dirty="0"/>
              <a:t> reactions </a:t>
            </a:r>
            <a:r>
              <a:rPr lang="en-US" sz="1800" dirty="0"/>
              <a:t>to recent reviews (to counter-argue or reinforce those points) [termed </a:t>
            </a:r>
            <a:r>
              <a:rPr lang="en-US" sz="1800" b="1" dirty="0"/>
              <a:t>sequential decision making </a:t>
            </a:r>
            <a:r>
              <a:rPr lang="en-US" sz="1800" dirty="0"/>
              <a:t>as in YouTube]</a:t>
            </a:r>
          </a:p>
          <a:p>
            <a:r>
              <a:rPr lang="en-US" sz="2000" dirty="0"/>
              <a:t>When [the </a:t>
            </a:r>
            <a:r>
              <a:rPr lang="en-US" sz="2000" b="1" dirty="0">
                <a:solidFill>
                  <a:srgbClr val="0000FF"/>
                </a:solidFill>
              </a:rPr>
              <a:t>less</a:t>
            </a:r>
            <a:r>
              <a:rPr lang="en-US" sz="2000" dirty="0"/>
              <a:t> well-defined task is] and [the </a:t>
            </a:r>
            <a:r>
              <a:rPr lang="en-US" sz="2000" b="1" dirty="0">
                <a:solidFill>
                  <a:srgbClr val="0000FF"/>
                </a:solidFill>
              </a:rPr>
              <a:t>more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dependent reviews are], what should we do?</a:t>
            </a:r>
          </a:p>
          <a:p>
            <a:pPr lvl="1"/>
            <a:r>
              <a:rPr lang="en-US" sz="1800" dirty="0"/>
              <a:t>the </a:t>
            </a:r>
            <a:r>
              <a:rPr lang="en-US" sz="1800" b="1" dirty="0"/>
              <a:t>more people </a:t>
            </a:r>
            <a:r>
              <a:rPr lang="en-US" sz="1800" dirty="0"/>
              <a:t>(guesses) we need to obtain a trustworthy average </a:t>
            </a:r>
          </a:p>
          <a:p>
            <a:r>
              <a:rPr lang="en-US" sz="2000" dirty="0"/>
              <a:t>If we have mechanisms to detect inconsistent or low-quality reviews, we can lower the size of population needed </a:t>
            </a:r>
          </a:p>
          <a:p>
            <a:endParaRPr lang="en-US" dirty="0"/>
          </a:p>
          <a:p>
            <a:pPr lvl="1"/>
            <a:endParaRPr lang="en-US" sz="19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7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Wisdom of Crowds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sz="2000" dirty="0"/>
              <a:t>When these </a:t>
            </a:r>
            <a:r>
              <a:rPr lang="en-US" sz="2000" b="1" dirty="0"/>
              <a:t>three factors</a:t>
            </a:r>
            <a:r>
              <a:rPr lang="en-US" sz="2000" dirty="0"/>
              <a:t> hold, opinion aggregation works remarkably well </a:t>
            </a:r>
          </a:p>
          <a:p>
            <a:r>
              <a:rPr lang="en-US" sz="2000" dirty="0"/>
              <a:t>1000 people play a “guessing” game with a clear, well-defined task; collect each guess and average them </a:t>
            </a:r>
          </a:p>
          <a:p>
            <a:r>
              <a:rPr lang="en-US" sz="2000" b="1" dirty="0"/>
              <a:t>Mathematically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0000FF"/>
                </a:solidFill>
              </a:rPr>
              <a:t>expected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error in average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will be reduced by factor of 1000 from </a:t>
            </a:r>
            <a:r>
              <a:rPr lang="en-US" sz="2000" b="1" dirty="0">
                <a:solidFill>
                  <a:srgbClr val="0000FF"/>
                </a:solidFill>
              </a:rPr>
              <a:t>expected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error in each separate guess, </a:t>
            </a:r>
            <a:r>
              <a:rPr lang="en-US" sz="2000" dirty="0"/>
              <a:t>provided that </a:t>
            </a:r>
            <a:r>
              <a:rPr lang="en-US" sz="2000" b="1" dirty="0"/>
              <a:t>all guesses are independent</a:t>
            </a:r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sz="2000" dirty="0"/>
              <a:t>As long as everyone guesses </a:t>
            </a:r>
            <a:r>
              <a:rPr lang="en-US" sz="2000" b="1" dirty="0"/>
              <a:t>independently</a:t>
            </a:r>
            <a:r>
              <a:rPr lang="en-US" sz="2000" dirty="0"/>
              <a:t> and </a:t>
            </a:r>
            <a:r>
              <a:rPr lang="en-US" sz="2000" b="1" dirty="0"/>
              <a:t>without any systematic bias</a:t>
            </a:r>
            <a:r>
              <a:rPr lang="en-US" sz="2000" dirty="0"/>
              <a:t>, their “</a:t>
            </a:r>
            <a:r>
              <a:rPr lang="en-US" sz="2000" b="1" dirty="0">
                <a:solidFill>
                  <a:srgbClr val="0000FF"/>
                </a:solidFill>
              </a:rPr>
              <a:t>collective guess</a:t>
            </a:r>
            <a:r>
              <a:rPr lang="en-US" sz="2000" dirty="0"/>
              <a:t>” </a:t>
            </a:r>
            <a:r>
              <a:rPr lang="en-US" sz="2000" b="1" dirty="0">
                <a:solidFill>
                  <a:srgbClr val="0000FF"/>
                </a:solidFill>
              </a:rPr>
              <a:t>as a group </a:t>
            </a:r>
            <a:r>
              <a:rPr lang="en-US" sz="2000" dirty="0"/>
              <a:t>will improve </a:t>
            </a:r>
            <a:r>
              <a:rPr lang="en-US" sz="2000" b="1" dirty="0">
                <a:solidFill>
                  <a:srgbClr val="0000FF"/>
                </a:solidFill>
              </a:rPr>
              <a:t>in proportion to</a:t>
            </a:r>
            <a:r>
              <a:rPr lang="en-US" sz="2000" dirty="0"/>
              <a:t> </a:t>
            </a:r>
            <a:r>
              <a:rPr lang="en-US" sz="2000" b="1" dirty="0"/>
              <a:t>the number of people in the crowd </a:t>
            </a:r>
          </a:p>
          <a:p>
            <a:r>
              <a:rPr lang="en-US" sz="2000" dirty="0"/>
              <a:t>The </a:t>
            </a:r>
            <a:r>
              <a:rPr lang="en-US" sz="2000" b="1" dirty="0"/>
              <a:t>crowd</a:t>
            </a:r>
            <a:r>
              <a:rPr lang="en-US" sz="2000" dirty="0"/>
              <a:t> is wise, even if no individual person in the group is that wise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909091"/>
            <a:ext cx="6221186" cy="68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63006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→</a:t>
            </a:r>
            <a:r>
              <a:rPr lang="en-US" b="1" dirty="0"/>
              <a:t> </a:t>
            </a:r>
            <a:r>
              <a:rPr lang="en-US" sz="2400" b="1" dirty="0"/>
              <a:t>The wisdom of crowds (the crowd is wise)</a:t>
            </a:r>
          </a:p>
        </p:txBody>
      </p:sp>
    </p:spTree>
    <p:extLst>
      <p:ext uri="{BB962C8B-B14F-4D97-AF65-F5344CB8AC3E}">
        <p14:creationId xmlns:p14="http://schemas.microsoft.com/office/powerpoint/2010/main" val="68268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of the Wisdom of Crowds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000" dirty="0"/>
              <a:t>Crowd of </a:t>
            </a:r>
            <a:r>
              <a:rPr lang="en-US" sz="2000" i="1" dirty="0"/>
              <a:t>N</a:t>
            </a:r>
            <a:r>
              <a:rPr lang="en-US" sz="2000" dirty="0"/>
              <a:t> people</a:t>
            </a:r>
          </a:p>
          <a:p>
            <a:r>
              <a:rPr lang="en-US" sz="2000" dirty="0"/>
              <a:t>Weight of ox is </a:t>
            </a:r>
            <a:r>
              <a:rPr lang="en-US" sz="2000" i="1" dirty="0"/>
              <a:t>x</a:t>
            </a:r>
          </a:p>
          <a:p>
            <a:r>
              <a:rPr lang="en-US" sz="2000" dirty="0"/>
              <a:t>Each person </a:t>
            </a:r>
            <a:r>
              <a:rPr lang="en-US" sz="2000" i="1" dirty="0" err="1"/>
              <a:t>i</a:t>
            </a:r>
            <a:r>
              <a:rPr lang="en-US" sz="2000" dirty="0"/>
              <a:t> in crowd guesses            with error </a:t>
            </a:r>
            <a:endParaRPr lang="en-US" sz="2000" baseline="-25000" dirty="0"/>
          </a:p>
          <a:p>
            <a:endParaRPr lang="en-US" sz="2000" dirty="0"/>
          </a:p>
          <a:p>
            <a:r>
              <a:rPr lang="en-US" sz="2000" dirty="0"/>
              <a:t>Errors are </a:t>
            </a:r>
            <a:r>
              <a:rPr lang="en-US" sz="2000" b="1" dirty="0">
                <a:solidFill>
                  <a:srgbClr val="0000FF"/>
                </a:solidFill>
              </a:rPr>
              <a:t>independent</a:t>
            </a:r>
          </a:p>
          <a:p>
            <a:r>
              <a:rPr lang="en-US" sz="2000" dirty="0"/>
              <a:t>Errors are </a:t>
            </a:r>
            <a:r>
              <a:rPr lang="en-US" sz="2000" b="1" dirty="0">
                <a:solidFill>
                  <a:srgbClr val="0000FF"/>
                </a:solidFill>
              </a:rPr>
              <a:t>unbiased</a:t>
            </a:r>
            <a:r>
              <a:rPr lang="en-US" sz="2000" dirty="0"/>
              <a:t>:                = 0, where </a:t>
            </a:r>
            <a:r>
              <a:rPr lang="en-US" sz="2000" b="1" dirty="0"/>
              <a:t>expectation</a:t>
            </a:r>
            <a:r>
              <a:rPr lang="en-US" sz="2000" dirty="0"/>
              <a:t>       is the </a:t>
            </a:r>
            <a:r>
              <a:rPr lang="en-US" sz="2000" b="1" dirty="0"/>
              <a:t>averaging procedure</a:t>
            </a:r>
            <a:r>
              <a:rPr lang="en-US" sz="2000" dirty="0"/>
              <a:t> over the probability distribution of </a:t>
            </a:r>
            <a:r>
              <a:rPr lang="en-US" sz="2000" i="1" dirty="0"/>
              <a:t>x </a:t>
            </a:r>
            <a:r>
              <a:rPr lang="en-US" sz="2000" dirty="0"/>
              <a:t>(</a:t>
            </a:r>
            <a:r>
              <a:rPr lang="en-US" sz="2000" b="1" dirty="0">
                <a:solidFill>
                  <a:srgbClr val="0000FF"/>
                </a:solidFill>
              </a:rPr>
              <a:t>unbiased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means sometimes </a:t>
            </a:r>
            <a:r>
              <a:rPr lang="en-US" sz="2000" b="1" dirty="0"/>
              <a:t>over</a:t>
            </a:r>
            <a:r>
              <a:rPr lang="en-US" sz="2000" dirty="0"/>
              <a:t>-estimate (positive) and sometimes </a:t>
            </a:r>
            <a:r>
              <a:rPr lang="en-US" sz="2000" b="1" dirty="0"/>
              <a:t>under</a:t>
            </a:r>
            <a:r>
              <a:rPr lang="en-US" sz="2000" dirty="0"/>
              <a:t>-estimate (negative) [not systematically over- or under-estimate], and it averages across different </a:t>
            </a:r>
            <a:r>
              <a:rPr lang="en-US" sz="2000" i="1" dirty="0"/>
              <a:t>x</a:t>
            </a:r>
            <a:r>
              <a:rPr lang="en-US" sz="2000" dirty="0"/>
              <a:t> to be 0)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743" y="2708801"/>
            <a:ext cx="2481943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386" y="2267480"/>
            <a:ext cx="736600" cy="4687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3347094"/>
            <a:ext cx="1355344" cy="530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3339941"/>
            <a:ext cx="599017" cy="47921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52800" y="3347094"/>
            <a:ext cx="1600200" cy="4792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A4935-9AD7-454A-BA9C-5382F19921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8010" y="2343680"/>
            <a:ext cx="730241" cy="36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7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of the Wisdom of Crowds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Average of individual guesses’ errors (</a:t>
            </a:r>
            <a:r>
              <a:rPr lang="en-US" b="1" dirty="0">
                <a:solidFill>
                  <a:srgbClr val="0000FF"/>
                </a:solidFill>
              </a:rPr>
              <a:t>average of errors</a:t>
            </a:r>
            <a:r>
              <a:rPr lang="en-US" dirty="0"/>
              <a:t>: AE)</a:t>
            </a:r>
          </a:p>
          <a:p>
            <a:r>
              <a:rPr lang="en-US" dirty="0"/>
              <a:t>Error of the averaged guess (</a:t>
            </a:r>
            <a:r>
              <a:rPr lang="en-US" b="1" dirty="0">
                <a:solidFill>
                  <a:srgbClr val="0000FF"/>
                </a:solidFill>
              </a:rPr>
              <a:t>error of the average</a:t>
            </a:r>
            <a:r>
              <a:rPr lang="en-US" dirty="0"/>
              <a:t>: EA)</a:t>
            </a:r>
          </a:p>
          <a:p>
            <a:r>
              <a:rPr lang="en-US" dirty="0"/>
              <a:t>Errors are measured by </a:t>
            </a:r>
            <a:r>
              <a:rPr lang="en-US" b="1" dirty="0"/>
              <a:t>Mean Squared Error</a:t>
            </a:r>
            <a:r>
              <a:rPr lang="en-US" dirty="0"/>
              <a:t> (MSE)</a:t>
            </a:r>
          </a:p>
          <a:p>
            <a:pPr lvl="1"/>
            <a:r>
              <a:rPr lang="en-US" sz="2000" dirty="0"/>
              <a:t>Since </a:t>
            </a:r>
            <a:r>
              <a:rPr lang="en-US" sz="2000" i="1" dirty="0"/>
              <a:t>x</a:t>
            </a:r>
            <a:r>
              <a:rPr lang="en-US" sz="2000" dirty="0"/>
              <a:t> is a number that can take on different values with different probabilities, compute </a:t>
            </a:r>
            <a:r>
              <a:rPr lang="en-US" sz="2000" b="1" dirty="0"/>
              <a:t>expected MSE </a:t>
            </a:r>
          </a:p>
          <a:p>
            <a:endParaRPr lang="en-US" sz="2000" dirty="0"/>
          </a:p>
        </p:txBody>
      </p:sp>
      <p:sp>
        <p:nvSpPr>
          <p:cNvPr id="4" name="AutoShape 2" descr="{\displaystyle \operatorname {MSE} ={\frac {1}{n}}\sum _{i=1}^{n}(Y_{i}-{\hat {Y_{i}}})^{2}.}">
            <a:extLst>
              <a:ext uri="{FF2B5EF4-FFF2-40B4-BE49-F238E27FC236}">
                <a16:creationId xmlns:a16="http://schemas.microsoft.com/office/drawing/2014/main" id="{D6BC4168-C1C6-5A4A-B8FD-4A47BFF3A9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{\displaystyle \operatorname {MSE} ={\frac {1}{n}}\sum _{i=1}^{n}(Y_{i}-{\hat {Y_{i}}})^{2}.}">
            <a:extLst>
              <a:ext uri="{FF2B5EF4-FFF2-40B4-BE49-F238E27FC236}">
                <a16:creationId xmlns:a16="http://schemas.microsoft.com/office/drawing/2014/main" id="{6399A577-0CDC-A943-83EB-CFF0861A2F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14600" y="32766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50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of the Wisdom of Crowds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</a:t>
            </a:r>
            <a:r>
              <a:rPr lang="en-US" sz="2000" b="1" dirty="0"/>
              <a:t>average</a:t>
            </a:r>
            <a:r>
              <a:rPr lang="en-US" sz="2000" dirty="0"/>
              <a:t> </a:t>
            </a:r>
            <a:r>
              <a:rPr lang="en-US" sz="2000" b="1" dirty="0"/>
              <a:t>of</a:t>
            </a:r>
            <a:r>
              <a:rPr lang="en-US" sz="2000" dirty="0"/>
              <a:t> (expected, mean-squared) </a:t>
            </a:r>
            <a:r>
              <a:rPr lang="en-US" sz="2000" b="1" dirty="0"/>
              <a:t>errors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(expected, mean-squared) </a:t>
            </a:r>
            <a:r>
              <a:rPr lang="en-US" sz="2000" b="1" dirty="0"/>
              <a:t>error of the average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For </a:t>
            </a:r>
            <a:r>
              <a:rPr lang="en-US" sz="2000" i="1" dirty="0"/>
              <a:t>N</a:t>
            </a:r>
            <a:r>
              <a:rPr lang="en-US" sz="2000" dirty="0"/>
              <a:t> = 2, one </a:t>
            </a:r>
            <a:r>
              <a:rPr lang="en-US" sz="2000" b="1" dirty="0"/>
              <a:t>cross-term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084" y="1986042"/>
            <a:ext cx="2710220" cy="795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477" y="4480955"/>
            <a:ext cx="5999480" cy="947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642" y="3541747"/>
            <a:ext cx="7761473" cy="848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708" y="3136092"/>
            <a:ext cx="2481943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5171" y="2142290"/>
            <a:ext cx="1972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sum of squares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51281" y="3124200"/>
            <a:ext cx="872919" cy="40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15425" y="5417349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square of the sum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751" y="5624244"/>
            <a:ext cx="838200" cy="3909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8855" y="6129975"/>
            <a:ext cx="3987596" cy="5696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0761" y="4279092"/>
            <a:ext cx="270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error of the averaged</a:t>
            </a:r>
          </a:p>
        </p:txBody>
      </p:sp>
      <p:sp>
        <p:nvSpPr>
          <p:cNvPr id="20" name="Left Brace 19"/>
          <p:cNvSpPr/>
          <p:nvPr/>
        </p:nvSpPr>
        <p:spPr>
          <a:xfrm>
            <a:off x="955521" y="3212623"/>
            <a:ext cx="208326" cy="1126359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C6BC39-DD05-F244-8256-046F9FECBA78}"/>
              </a:ext>
            </a:extLst>
          </p:cNvPr>
          <p:cNvSpPr/>
          <p:nvPr/>
        </p:nvSpPr>
        <p:spPr>
          <a:xfrm>
            <a:off x="7620000" y="3429000"/>
            <a:ext cx="1328115" cy="10519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18C92D-B440-A14F-9190-1C7F19D8AF47}"/>
              </a:ext>
            </a:extLst>
          </p:cNvPr>
          <p:cNvCxnSpPr/>
          <p:nvPr/>
        </p:nvCxnSpPr>
        <p:spPr>
          <a:xfrm flipH="1">
            <a:off x="5355171" y="4114800"/>
            <a:ext cx="2264829" cy="5336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83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On-line Shopping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2014, people spent a combined total of $1.3 trillion buying items </a:t>
            </a:r>
            <a:r>
              <a:rPr lang="en-US" b="1" dirty="0"/>
              <a:t>online</a:t>
            </a:r>
            <a:r>
              <a:rPr lang="en-US" dirty="0"/>
              <a:t> - 6% of the </a:t>
            </a:r>
            <a:r>
              <a:rPr lang="en-US" b="1" dirty="0"/>
              <a:t>total</a:t>
            </a:r>
            <a:r>
              <a:rPr lang="en-US" dirty="0"/>
              <a:t> retail market </a:t>
            </a:r>
          </a:p>
          <a:p>
            <a:r>
              <a:rPr lang="en-US" dirty="0"/>
              <a:t>By 2018, this spending is projected to nearly double</a:t>
            </a:r>
          </a:p>
          <a:p>
            <a:r>
              <a:rPr lang="en-US" dirty="0"/>
              <a:t>With so many products and options to choose from, how could an (on-line) retailer be successful?</a:t>
            </a:r>
          </a:p>
          <a:p>
            <a:r>
              <a:rPr lang="en-US" dirty="0"/>
              <a:t>Giving customers powerful </a:t>
            </a:r>
            <a:r>
              <a:rPr lang="en-US" b="1" dirty="0">
                <a:solidFill>
                  <a:srgbClr val="0000FF"/>
                </a:solidFill>
              </a:rPr>
              <a:t>indications of “quality” of products </a:t>
            </a:r>
            <a:r>
              <a:rPr lang="en-US" dirty="0"/>
              <a:t>to guide their </a:t>
            </a:r>
            <a:r>
              <a:rPr lang="en-US" b="1" dirty="0"/>
              <a:t>decision making </a:t>
            </a:r>
            <a:r>
              <a:rPr lang="en-US" dirty="0"/>
              <a:t>is an essential part of online retail’s success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of the Wisdom of Crowds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When estimates {      } are </a:t>
            </a:r>
            <a:r>
              <a:rPr lang="en-US" sz="2000" b="1" dirty="0"/>
              <a:t>independent</a:t>
            </a:r>
            <a:r>
              <a:rPr lang="en-US" sz="2000" dirty="0"/>
              <a:t>,</a:t>
            </a:r>
          </a:p>
          <a:p>
            <a:endParaRPr lang="en-US" dirty="0"/>
          </a:p>
          <a:p>
            <a:r>
              <a:rPr lang="en-US" sz="2000" dirty="0"/>
              <a:t>All the </a:t>
            </a:r>
            <a:r>
              <a:rPr lang="en-US" sz="2000" b="1" dirty="0">
                <a:solidFill>
                  <a:srgbClr val="0000FF"/>
                </a:solidFill>
              </a:rPr>
              <a:t>cross-terms</a:t>
            </a:r>
            <a:r>
              <a:rPr lang="en-US" sz="2000" dirty="0"/>
              <a:t> in expanding the square are 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200" dirty="0"/>
              <a:t>Error is </a:t>
            </a:r>
            <a:r>
              <a:rPr lang="en-US" sz="2200" b="1" dirty="0"/>
              <a:t>reduced by a factor </a:t>
            </a:r>
            <a:r>
              <a:rPr lang="en-US" sz="2200" dirty="0"/>
              <a:t>as large as </a:t>
            </a:r>
            <a:r>
              <a:rPr lang="en-US" sz="2200" b="1" dirty="0"/>
              <a:t>the size of the crowd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0000FF"/>
                </a:solidFill>
              </a:rPr>
              <a:t>if we average the estimates first</a:t>
            </a:r>
            <a:r>
              <a:rPr lang="en-US" sz="2200" dirty="0"/>
              <a:t>, provided that estimates are </a:t>
            </a:r>
            <a:r>
              <a:rPr lang="en-US" sz="2200" b="1" dirty="0"/>
              <a:t>unbiased</a:t>
            </a:r>
            <a:r>
              <a:rPr lang="en-US" sz="2200" dirty="0"/>
              <a:t> and </a:t>
            </a:r>
            <a:r>
              <a:rPr lang="en-US" sz="2200" b="1" dirty="0"/>
              <a:t>independent</a:t>
            </a:r>
            <a:r>
              <a:rPr lang="en-US" sz="2200" dirty="0"/>
              <a:t> of each other</a:t>
            </a:r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067" y="2035949"/>
            <a:ext cx="371475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621967"/>
            <a:ext cx="323877" cy="395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715359"/>
            <a:ext cx="2796871" cy="821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460179"/>
            <a:ext cx="5999480" cy="947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561" y="4539465"/>
            <a:ext cx="2617557" cy="8725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743200" y="4579688"/>
            <a:ext cx="928083" cy="73443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32128" y="4606235"/>
            <a:ext cx="205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error of the average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511436" y="4741431"/>
            <a:ext cx="2398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average of errors</a:t>
            </a:r>
            <a:endParaRPr lang="en-US" sz="2000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AF14FCB-698C-E240-A4B6-339C0CD63727}"/>
              </a:ext>
            </a:extLst>
          </p:cNvPr>
          <p:cNvSpPr/>
          <p:nvPr/>
        </p:nvSpPr>
        <p:spPr>
          <a:xfrm>
            <a:off x="4515793" y="4574270"/>
            <a:ext cx="928083" cy="73443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75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Wisdom of Crowds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Expected</a:t>
            </a:r>
            <a:r>
              <a:rPr lang="en-US" dirty="0"/>
              <a:t> error in </a:t>
            </a:r>
            <a:r>
              <a:rPr lang="en-US" b="1" dirty="0"/>
              <a:t>average</a:t>
            </a:r>
            <a:r>
              <a:rPr lang="en-US" dirty="0"/>
              <a:t> decreases from </a:t>
            </a:r>
            <a:r>
              <a:rPr lang="en-US" b="1" dirty="0"/>
              <a:t>expected</a:t>
            </a:r>
            <a:r>
              <a:rPr lang="en-US" dirty="0"/>
              <a:t> error in </a:t>
            </a:r>
            <a:r>
              <a:rPr lang="en-US" b="1" dirty="0"/>
              <a:t>each guess 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Relation holds </a:t>
            </a:r>
            <a:r>
              <a:rPr lang="en-US" b="1" dirty="0"/>
              <a:t>approximately</a:t>
            </a:r>
            <a:r>
              <a:rPr lang="en-US" dirty="0"/>
              <a:t>, not exactly because </a:t>
            </a:r>
            <a:r>
              <a:rPr lang="en-US" b="1" dirty="0"/>
              <a:t>probability</a:t>
            </a:r>
            <a:r>
              <a:rPr lang="en-US" dirty="0"/>
              <a:t> involved</a:t>
            </a:r>
          </a:p>
          <a:p>
            <a:r>
              <a:rPr lang="en-US" dirty="0"/>
              <a:t>In reality, each individual guess has a different error associated with it</a:t>
            </a:r>
          </a:p>
          <a:p>
            <a:r>
              <a:rPr lang="en-US" dirty="0"/>
              <a:t>In fact, guesses need to be different for this to work. </a:t>
            </a:r>
          </a:p>
          <a:p>
            <a:pPr lvl="1"/>
            <a:r>
              <a:rPr lang="en-US" dirty="0"/>
              <a:t>what would happen if all guesses were the same? </a:t>
            </a:r>
          </a:p>
          <a:p>
            <a:pPr lvl="1"/>
            <a:r>
              <a:rPr lang="en-US" dirty="0"/>
              <a:t>they become dependent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362200"/>
            <a:ext cx="6221186" cy="6858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072524-BBD6-D240-81F0-55940455E061}"/>
              </a:ext>
            </a:extLst>
          </p:cNvPr>
          <p:cNvSpPr/>
          <p:nvPr/>
        </p:nvSpPr>
        <p:spPr>
          <a:xfrm>
            <a:off x="4724400" y="2438400"/>
            <a:ext cx="5334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7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Wisdom of Crowds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69214"/>
            <a:ext cx="6221186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639" y="3056987"/>
            <a:ext cx="6103143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934" y="4615237"/>
            <a:ext cx="138050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true value</a:t>
            </a:r>
          </a:p>
          <a:p>
            <a:r>
              <a:rPr lang="en-US" sz="2000" dirty="0"/>
              <a:t>in [2, 4]</a:t>
            </a:r>
          </a:p>
          <a:p>
            <a:r>
              <a:rPr lang="en-US" sz="1200" dirty="0"/>
              <a:t>([3-1, 3+1])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08365" y="4956323"/>
            <a:ext cx="155042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true value</a:t>
            </a:r>
          </a:p>
          <a:p>
            <a:r>
              <a:rPr lang="en-US" sz="2000" dirty="0"/>
              <a:t>in [3, 3.4]</a:t>
            </a:r>
          </a:p>
          <a:p>
            <a:r>
              <a:rPr lang="en-US" sz="1200" dirty="0"/>
              <a:t>([3.2-0.2, 3.2+0.2])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5388872" y="5402599"/>
            <a:ext cx="201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error in average</a:t>
            </a:r>
          </a:p>
        </p:txBody>
      </p:sp>
    </p:spTree>
    <p:extLst>
      <p:ext uri="{BB962C8B-B14F-4D97-AF65-F5344CB8AC3E}">
        <p14:creationId xmlns:p14="http://schemas.microsoft.com/office/powerpoint/2010/main" val="237159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Rating Aggregation Is 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If there are a large number of reviewers for a product on Amazon, does </a:t>
            </a:r>
            <a:r>
              <a:rPr lang="en-US" sz="2200" b="1" dirty="0"/>
              <a:t>the wisdom of crowds </a:t>
            </a:r>
            <a:r>
              <a:rPr lang="en-US" sz="2200" dirty="0"/>
              <a:t>imply the average rating will be close to the “truth”? </a:t>
            </a:r>
          </a:p>
          <a:p>
            <a:r>
              <a:rPr lang="en-US" sz="2200" dirty="0"/>
              <a:t>Not necessarily </a:t>
            </a:r>
          </a:p>
          <a:p>
            <a:pPr lvl="1"/>
            <a:r>
              <a:rPr lang="en-US" sz="2000" dirty="0"/>
              <a:t>because, for one reason, opinions are </a:t>
            </a:r>
            <a:r>
              <a:rPr lang="en-US" sz="2000" b="1" dirty="0"/>
              <a:t>not</a:t>
            </a:r>
            <a:r>
              <a:rPr lang="en-US" sz="2000" dirty="0"/>
              <a:t> (completely) </a:t>
            </a:r>
            <a:r>
              <a:rPr lang="en-US" sz="2000" b="1" dirty="0"/>
              <a:t>independent</a:t>
            </a:r>
            <a:r>
              <a:rPr lang="en-US" sz="2000" dirty="0"/>
              <a:t> </a:t>
            </a:r>
          </a:p>
          <a:p>
            <a:r>
              <a:rPr lang="en-US" sz="2200" dirty="0"/>
              <a:t>Also,</a:t>
            </a:r>
            <a:r>
              <a:rPr lang="en-US" sz="2200" b="1" dirty="0">
                <a:solidFill>
                  <a:srgbClr val="0000FF"/>
                </a:solidFill>
              </a:rPr>
              <a:t> tradeoff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between choosing a product with [lower average rating and larger review population] </a:t>
            </a:r>
            <a:r>
              <a:rPr lang="en-US" sz="2200" b="1" dirty="0"/>
              <a:t>versus </a:t>
            </a:r>
            <a:r>
              <a:rPr lang="en-US" sz="2200" dirty="0"/>
              <a:t>one with [higher average rating and smaller number of reviews] </a:t>
            </a:r>
          </a:p>
          <a:p>
            <a:r>
              <a:rPr lang="en-US" sz="2200" dirty="0"/>
              <a:t>Even if two products have similar average ratings and review population sizes, they may differ in how their ratings are </a:t>
            </a:r>
            <a:r>
              <a:rPr lang="en-US" sz="2200" b="1" dirty="0"/>
              <a:t>distributed </a:t>
            </a:r>
            <a:r>
              <a:rPr lang="en-US" sz="2200" dirty="0"/>
              <a:t>(example in next slide)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2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Rating Aggregation Is 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318" y="1786168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6" y="1842081"/>
            <a:ext cx="6833098" cy="496952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07912" y="2710514"/>
            <a:ext cx="1154011" cy="4147486"/>
            <a:chOff x="1907912" y="2710514"/>
            <a:chExt cx="1154011" cy="4147486"/>
          </a:xfrm>
        </p:grpSpPr>
        <p:sp>
          <p:nvSpPr>
            <p:cNvPr id="5" name="Oval 4"/>
            <p:cNvSpPr/>
            <p:nvPr/>
          </p:nvSpPr>
          <p:spPr>
            <a:xfrm>
              <a:off x="1929946" y="3808141"/>
              <a:ext cx="457200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87146" y="395712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~8%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006146" y="6414022"/>
              <a:ext cx="457200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09180" y="648866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~2%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92804" y="5265238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~62%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67790" y="2710514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~65%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929946" y="5500125"/>
              <a:ext cx="479234" cy="3562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907912" y="2903351"/>
              <a:ext cx="479232" cy="3672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616685" y="3752248"/>
            <a:ext cx="339711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Does “</a:t>
            </a:r>
            <a:r>
              <a:rPr lang="en-US" sz="2000" b="1" dirty="0">
                <a:solidFill>
                  <a:srgbClr val="0000FF"/>
                </a:solidFill>
              </a:rPr>
              <a:t>larger variation” </a:t>
            </a:r>
            <a:r>
              <a:rPr lang="en-US" sz="2000" dirty="0">
                <a:solidFill>
                  <a:srgbClr val="0000FF"/>
                </a:solidFill>
              </a:rPr>
              <a:t>make average rating more trustworthy, or less? </a:t>
            </a:r>
          </a:p>
          <a:p>
            <a:r>
              <a:rPr lang="en-US" sz="2000" b="1" dirty="0"/>
              <a:t>→</a:t>
            </a:r>
            <a:r>
              <a:rPr lang="en-US" sz="2000" dirty="0"/>
              <a:t> subjective question with no clear answer 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42382" y="1299488"/>
            <a:ext cx="4723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“similar” average ratings and review population sizes </a:t>
            </a:r>
          </a:p>
          <a:p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E8098A-213E-7C4B-8498-32115979AB06}"/>
              </a:ext>
            </a:extLst>
          </p:cNvPr>
          <p:cNvSpPr txBox="1"/>
          <p:nvPr/>
        </p:nvSpPr>
        <p:spPr>
          <a:xfrm>
            <a:off x="6438328" y="2381666"/>
            <a:ext cx="2664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Higher  percentage for both HIGH and LOW ratings (65 &gt; 62 and 8 &gt; 2)</a:t>
            </a:r>
          </a:p>
        </p:txBody>
      </p:sp>
    </p:spTree>
    <p:extLst>
      <p:ext uri="{BB962C8B-B14F-4D97-AF65-F5344CB8AC3E}">
        <p14:creationId xmlns:p14="http://schemas.microsoft.com/office/powerpoint/2010/main" val="5068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Rating Aggregation Is 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Ratings may </a:t>
            </a:r>
            <a:r>
              <a:rPr lang="en-US" b="1" dirty="0"/>
              <a:t>fluctuate</a:t>
            </a:r>
            <a:r>
              <a:rPr lang="en-US" dirty="0"/>
              <a:t> </a:t>
            </a:r>
            <a:r>
              <a:rPr lang="en-US" b="1" dirty="0">
                <a:solidFill>
                  <a:srgbClr val="0000FF"/>
                </a:solidFill>
              </a:rPr>
              <a:t>over time</a:t>
            </a:r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Do </a:t>
            </a:r>
            <a:r>
              <a:rPr lang="en-US" sz="2000" b="1" dirty="0"/>
              <a:t>most recent</a:t>
            </a:r>
            <a:r>
              <a:rPr lang="en-US" sz="2000" dirty="0"/>
              <a:t> ratings reflect a “real” change – e.g., a </a:t>
            </a:r>
            <a:r>
              <a:rPr lang="en-US" sz="2000" b="1" dirty="0"/>
              <a:t>new defect</a:t>
            </a:r>
            <a:r>
              <a:rPr lang="en-US" sz="2000" dirty="0"/>
              <a:t> found in product – or just normal fluctuations? </a:t>
            </a:r>
          </a:p>
          <a:p>
            <a:r>
              <a:rPr lang="en-US" sz="2000" dirty="0"/>
              <a:t>Which is a better fit for “average customer review?”</a:t>
            </a:r>
          </a:p>
          <a:p>
            <a:r>
              <a:rPr lang="en-US" sz="2000" dirty="0"/>
              <a:t>Answers to these questions are </a:t>
            </a:r>
            <a:r>
              <a:rPr lang="en-US" sz="2000" b="1" dirty="0">
                <a:solidFill>
                  <a:srgbClr val="0000FF"/>
                </a:solidFill>
              </a:rPr>
              <a:t>subjective</a:t>
            </a:r>
            <a:r>
              <a:rPr lang="en-US" sz="2000" dirty="0"/>
              <a:t> </a:t>
            </a:r>
            <a:r>
              <a:rPr lang="en-US" sz="2000" b="1" dirty="0"/>
              <a:t>→</a:t>
            </a:r>
            <a:r>
              <a:rPr lang="en-US" sz="2000" dirty="0"/>
              <a:t> posing another challenge to aggregating opinions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36" y="2147477"/>
            <a:ext cx="8463264" cy="288448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73180" y="3220023"/>
            <a:ext cx="3793711" cy="338554"/>
            <a:chOff x="762000" y="3177611"/>
            <a:chExt cx="3793711" cy="338554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762000" y="3200400"/>
              <a:ext cx="379371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752600" y="3177611"/>
              <a:ext cx="4860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3.6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86598" y="2830880"/>
            <a:ext cx="3810000" cy="338554"/>
            <a:chOff x="4876800" y="2817975"/>
            <a:chExt cx="3810000" cy="338554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4876800" y="2819400"/>
              <a:ext cx="3810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410200" y="2817975"/>
              <a:ext cx="4860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4.4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BFD3FCB-F9AA-0248-98A1-07A4EA7DAF46}"/>
              </a:ext>
            </a:extLst>
          </p:cNvPr>
          <p:cNvSpPr txBox="1"/>
          <p:nvPr/>
        </p:nvSpPr>
        <p:spPr>
          <a:xfrm>
            <a:off x="1219200" y="207786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C25FCF-6E0F-0748-9AC8-87D686D26F5A}"/>
              </a:ext>
            </a:extLst>
          </p:cNvPr>
          <p:cNvSpPr txBox="1"/>
          <p:nvPr/>
        </p:nvSpPr>
        <p:spPr>
          <a:xfrm>
            <a:off x="4941161" y="2083724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60</a:t>
            </a:r>
          </a:p>
        </p:txBody>
      </p:sp>
    </p:spTree>
    <p:extLst>
      <p:ext uri="{BB962C8B-B14F-4D97-AF65-F5344CB8AC3E}">
        <p14:creationId xmlns:p14="http://schemas.microsoft.com/office/powerpoint/2010/main" val="48077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“Good” Ranking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Google ranks search results and sponsored ads</a:t>
            </a:r>
          </a:p>
          <a:p>
            <a:r>
              <a:rPr lang="en-US" dirty="0"/>
              <a:t>Amazon and </a:t>
            </a:r>
            <a:r>
              <a:rPr lang="en-US" dirty="0" err="1"/>
              <a:t>eCommerce</a:t>
            </a:r>
            <a:r>
              <a:rPr lang="en-US" dirty="0"/>
              <a:t> companies rank “products”</a:t>
            </a:r>
          </a:p>
          <a:p>
            <a:r>
              <a:rPr lang="en-US" dirty="0"/>
              <a:t>One known method - </a:t>
            </a:r>
            <a:r>
              <a:rPr lang="en-US" b="1" dirty="0">
                <a:solidFill>
                  <a:srgbClr val="0000FF"/>
                </a:solidFill>
              </a:rPr>
              <a:t>Bayesian ranking </a:t>
            </a:r>
          </a:p>
          <a:p>
            <a:r>
              <a:rPr lang="en-US" dirty="0"/>
              <a:t>Amazon does </a:t>
            </a:r>
            <a:r>
              <a:rPr lang="en-US" b="1" dirty="0"/>
              <a:t>not</a:t>
            </a:r>
            <a:r>
              <a:rPr lang="en-US" dirty="0"/>
              <a:t> reveal details of its own ranking algorithm</a:t>
            </a:r>
          </a:p>
        </p:txBody>
      </p:sp>
    </p:spTree>
    <p:extLst>
      <p:ext uri="{BB962C8B-B14F-4D97-AF65-F5344CB8AC3E}">
        <p14:creationId xmlns:p14="http://schemas.microsoft.com/office/powerpoint/2010/main" val="18949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Naïve Averaging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452961"/>
            <a:ext cx="5105400" cy="236424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7936" y="4953001"/>
            <a:ext cx="4950864" cy="1752600"/>
            <a:chOff x="685800" y="4975073"/>
            <a:chExt cx="3937000" cy="13329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4975073"/>
              <a:ext cx="3937000" cy="647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482" y="5634880"/>
              <a:ext cx="3886200" cy="6731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685800" y="169686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Ratings for 5 DVD players on Amazon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397" y="4982199"/>
            <a:ext cx="304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Should Panasonic DVD player be ranked 1</a:t>
            </a:r>
            <a:r>
              <a:rPr lang="en-US" sz="2000" b="1" baseline="30000" dirty="0"/>
              <a:t>st </a:t>
            </a:r>
            <a:r>
              <a:rPr lang="en-US" sz="2000" b="1" dirty="0"/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0133" y="4501189"/>
            <a:ext cx="616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Panasonic: [(5x5)+(4x3)+(3x3)+(2x0)+(1x0)] / 11 = 4.182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17611" y="3654273"/>
            <a:ext cx="8366340" cy="830997"/>
            <a:chOff x="317611" y="3654273"/>
            <a:chExt cx="8366340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2994573" y="3865601"/>
              <a:ext cx="5689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= </a:t>
              </a:r>
              <a:r>
                <a:rPr lang="en-US" sz="2400" dirty="0">
                  <a:solidFill>
                    <a:srgbClr val="0000FF"/>
                  </a:solidFill>
                </a:rPr>
                <a:t>total # of stars / total # of reviews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7611" y="3654273"/>
              <a:ext cx="2895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Average rating </a:t>
              </a:r>
              <a:r>
                <a:rPr lang="en-US" sz="2400" b="1" dirty="0">
                  <a:solidFill>
                    <a:srgbClr val="FF0000"/>
                  </a:solidFill>
                </a:rPr>
                <a:t>for each product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4800600" y="1828800"/>
            <a:ext cx="3810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019798" y="5801763"/>
            <a:ext cx="2652495" cy="973466"/>
            <a:chOff x="6134100" y="5801763"/>
            <a:chExt cx="2541905" cy="85949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34100" y="5801763"/>
              <a:ext cx="1925056" cy="85949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153400" y="6035514"/>
              <a:ext cx="522605" cy="326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No!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683951" y="1981200"/>
            <a:ext cx="327493" cy="1298704"/>
            <a:chOff x="8683951" y="1981200"/>
            <a:chExt cx="327493" cy="1298704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8683951" y="1981200"/>
              <a:ext cx="155249" cy="1295400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8856195" y="1984504"/>
              <a:ext cx="155249" cy="1295400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31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Bayesian Ranking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What is </a:t>
            </a:r>
            <a:r>
              <a:rPr lang="en-US" sz="2000" b="1" dirty="0">
                <a:latin typeface="Comic Sans MS" charset="0"/>
                <a:ea typeface="Comic Sans MS" charset="0"/>
                <a:cs typeface="Comic Sans MS" charset="0"/>
              </a:rPr>
              <a:t>the first issue </a:t>
            </a:r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we need to deal with?</a:t>
            </a:r>
          </a:p>
          <a:p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How can we account for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varying numbers of reviews</a:t>
            </a:r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? </a:t>
            </a:r>
          </a:p>
          <a:p>
            <a:r>
              <a:rPr lang="en-US" sz="2000" b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 weight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b="1" dirty="0">
                <a:latin typeface="Comic Sans MS" charset="0"/>
                <a:ea typeface="Comic Sans MS" charset="0"/>
                <a:cs typeface="Comic Sans MS" charset="0"/>
              </a:rPr>
              <a:t>raw rating scores </a:t>
            </a:r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with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population sizes </a:t>
            </a:r>
          </a:p>
          <a:p>
            <a:pPr lvl="1"/>
            <a:r>
              <a:rPr lang="en-US" sz="1800" dirty="0">
                <a:latin typeface="Comic Sans MS" charset="0"/>
                <a:ea typeface="Comic Sans MS" charset="0"/>
                <a:cs typeface="Comic Sans MS" charset="0"/>
              </a:rPr>
              <a:t>by taking advantage of </a:t>
            </a:r>
            <a:r>
              <a:rPr lang="en-US" sz="1800" b="1" u="sng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prior knowledge</a:t>
            </a:r>
            <a:r>
              <a:rPr lang="en-US" sz="1800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800" dirty="0">
                <a:latin typeface="Comic Sans MS" charset="0"/>
                <a:ea typeface="Comic Sans MS" charset="0"/>
                <a:cs typeface="Comic Sans MS" charset="0"/>
              </a:rPr>
              <a:t>of </a:t>
            </a:r>
            <a:r>
              <a:rPr lang="en-US" sz="1800" b="1" dirty="0">
                <a:latin typeface="Comic Sans MS" charset="0"/>
                <a:ea typeface="Comic Sans MS" charset="0"/>
                <a:cs typeface="Comic Sans MS" charset="0"/>
              </a:rPr>
              <a:t>knowing how many reviews there are</a:t>
            </a:r>
          </a:p>
          <a:p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Rather than considering each product </a:t>
            </a:r>
            <a:r>
              <a:rPr lang="en-US" sz="2000" b="1" dirty="0">
                <a:latin typeface="Comic Sans MS" charset="0"/>
                <a:ea typeface="Comic Sans MS" charset="0"/>
                <a:cs typeface="Comic Sans MS" charset="0"/>
              </a:rPr>
              <a:t>separately</a:t>
            </a:r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, leverage information we have about </a:t>
            </a:r>
            <a:r>
              <a:rPr lang="en-US" sz="2000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all</a:t>
            </a:r>
            <a:r>
              <a:rPr lang="en-US" sz="20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 products</a:t>
            </a:r>
            <a:r>
              <a:rPr lang="en-US" sz="2000" dirty="0">
                <a:latin typeface="Comic Sans MS" charset="0"/>
                <a:ea typeface="Comic Sans MS" charset="0"/>
                <a:cs typeface="Comic Sans MS" charset="0"/>
              </a:rPr>
              <a:t> in question </a:t>
            </a:r>
          </a:p>
          <a:p>
            <a:pPr lvl="1"/>
            <a:r>
              <a:rPr lang="en-US" sz="1800" b="1" dirty="0">
                <a:latin typeface="Comic Sans MS" charset="0"/>
                <a:ea typeface="Comic Sans MS" charset="0"/>
                <a:cs typeface="Comic Sans MS" charset="0"/>
              </a:rPr>
              <a:t>overall average </a:t>
            </a:r>
            <a:r>
              <a:rPr lang="en-US" sz="1800" dirty="0">
                <a:latin typeface="Comic Sans MS" charset="0"/>
                <a:ea typeface="Comic Sans MS" charset="0"/>
                <a:cs typeface="Comic Sans MS" charset="0"/>
              </a:rPr>
              <a:t>across </a:t>
            </a:r>
            <a:r>
              <a:rPr lang="en-US" sz="1800" b="1" dirty="0">
                <a:latin typeface="Comic Sans MS" charset="0"/>
                <a:ea typeface="Comic Sans MS" charset="0"/>
                <a:cs typeface="Comic Sans MS" charset="0"/>
              </a:rPr>
              <a:t>full</a:t>
            </a:r>
            <a:r>
              <a:rPr lang="en-US" sz="1800" dirty="0">
                <a:latin typeface="Comic Sans MS" charset="0"/>
                <a:ea typeface="Comic Sans MS" charset="0"/>
                <a:cs typeface="Comic Sans MS" charset="0"/>
              </a:rPr>
              <a:t> population of items (i.e., </a:t>
            </a:r>
            <a:r>
              <a:rPr lang="en-US" sz="1800" b="1" dirty="0">
                <a:latin typeface="Comic Sans MS" charset="0"/>
                <a:ea typeface="Comic Sans MS" charset="0"/>
                <a:cs typeface="Comic Sans MS" charset="0"/>
              </a:rPr>
              <a:t>all items</a:t>
            </a:r>
            <a:r>
              <a:rPr lang="en-US" sz="1800" dirty="0">
                <a:latin typeface="Comic Sans MS" charset="0"/>
                <a:ea typeface="Comic Sans MS" charset="0"/>
                <a:cs typeface="Comic Sans MS" charset="0"/>
              </a:rPr>
              <a:t>)</a:t>
            </a:r>
          </a:p>
          <a:p>
            <a:pPr lvl="1"/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541" y="4648200"/>
            <a:ext cx="4495800" cy="449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40" y="4484385"/>
            <a:ext cx="4278244" cy="19812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43000" y="6019800"/>
            <a:ext cx="3258084" cy="445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01084" y="5280342"/>
            <a:ext cx="4756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Overall average </a:t>
            </a:r>
            <a:r>
              <a:rPr lang="en-US" sz="2000" dirty="0"/>
              <a:t>based on 220 ratings</a:t>
            </a:r>
          </a:p>
        </p:txBody>
      </p:sp>
    </p:spTree>
    <p:extLst>
      <p:ext uri="{BB962C8B-B14F-4D97-AF65-F5344CB8AC3E}">
        <p14:creationId xmlns:p14="http://schemas.microsoft.com/office/powerpoint/2010/main" val="57495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Bayesian Rating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752600"/>
            <a:ext cx="8458200" cy="2115593"/>
          </a:xfrm>
        </p:spPr>
        <p:txBody>
          <a:bodyPr/>
          <a:lstStyle/>
          <a:p>
            <a:r>
              <a:rPr lang="en-US" sz="2200" dirty="0"/>
              <a:t>The </a:t>
            </a:r>
            <a:r>
              <a:rPr lang="en-US" sz="2200" b="1" dirty="0"/>
              <a:t>more ratings</a:t>
            </a:r>
            <a:r>
              <a:rPr lang="en-US" sz="2200" dirty="0"/>
              <a:t> for a product, </a:t>
            </a:r>
          </a:p>
          <a:p>
            <a:pPr lvl="1"/>
            <a:r>
              <a:rPr lang="en-US" sz="2000" dirty="0"/>
              <a:t>the </a:t>
            </a:r>
            <a:r>
              <a:rPr lang="en-US" sz="2000" b="1" dirty="0">
                <a:solidFill>
                  <a:srgbClr val="0000FF"/>
                </a:solidFill>
              </a:rPr>
              <a:t>more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trustworthy</a:t>
            </a:r>
            <a:r>
              <a:rPr lang="en-US" sz="2000" dirty="0"/>
              <a:t> its </a:t>
            </a:r>
            <a:r>
              <a:rPr lang="en-US" sz="2000" b="1" dirty="0">
                <a:solidFill>
                  <a:srgbClr val="0000FF"/>
                </a:solidFill>
              </a:rPr>
              <a:t>individual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average will be, relative to </a:t>
            </a:r>
            <a:r>
              <a:rPr lang="en-US" sz="2000" b="1" dirty="0"/>
              <a:t>overall average</a:t>
            </a:r>
            <a:endParaRPr lang="en-US" sz="2000" dirty="0"/>
          </a:p>
          <a:p>
            <a:pPr lvl="1"/>
            <a:r>
              <a:rPr lang="en-US" sz="2000" dirty="0"/>
              <a:t>place more emphasis on </a:t>
            </a:r>
            <a:r>
              <a:rPr lang="en-US" sz="2000" b="1" dirty="0">
                <a:solidFill>
                  <a:srgbClr val="0000FF"/>
                </a:solidFill>
              </a:rPr>
              <a:t>individual average</a:t>
            </a:r>
          </a:p>
          <a:p>
            <a:r>
              <a:rPr lang="en-US" sz="2200" dirty="0"/>
              <a:t>The </a:t>
            </a:r>
            <a:r>
              <a:rPr lang="en-US" sz="2200" b="1" dirty="0"/>
              <a:t>fewer ratings</a:t>
            </a:r>
            <a:r>
              <a:rPr lang="en-US" sz="2200" dirty="0"/>
              <a:t> for a product, </a:t>
            </a:r>
          </a:p>
          <a:p>
            <a:pPr lvl="1"/>
            <a:r>
              <a:rPr lang="en-US" sz="2000" dirty="0"/>
              <a:t>the </a:t>
            </a:r>
            <a:r>
              <a:rPr lang="en-US" sz="2000" b="1" dirty="0">
                <a:solidFill>
                  <a:srgbClr val="0000FF"/>
                </a:solidFill>
              </a:rPr>
              <a:t>less trustworthy </a:t>
            </a:r>
            <a:r>
              <a:rPr lang="en-US" sz="2000" dirty="0"/>
              <a:t>its </a:t>
            </a:r>
            <a:r>
              <a:rPr lang="en-US" sz="2000" b="1" dirty="0">
                <a:solidFill>
                  <a:srgbClr val="0000FF"/>
                </a:solidFill>
              </a:rPr>
              <a:t>individual</a:t>
            </a:r>
            <a:r>
              <a:rPr lang="en-US" sz="2000" dirty="0"/>
              <a:t> average will be</a:t>
            </a:r>
          </a:p>
          <a:p>
            <a:pPr lvl="1"/>
            <a:r>
              <a:rPr lang="en-US" sz="2000" dirty="0"/>
              <a:t>lean towards </a:t>
            </a:r>
            <a:r>
              <a:rPr lang="en-US" sz="2000" b="1" dirty="0">
                <a:solidFill>
                  <a:srgbClr val="0000FF"/>
                </a:solidFill>
              </a:rPr>
              <a:t>overall average </a:t>
            </a:r>
            <a:r>
              <a:rPr lang="en-US" sz="2000" dirty="0"/>
              <a:t>rating </a:t>
            </a:r>
          </a:p>
          <a:p>
            <a:endParaRPr lang="en-US" sz="2000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17" y="4648200"/>
            <a:ext cx="7975167" cy="190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1600" y="4495800"/>
            <a:ext cx="2819400" cy="533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76800" y="4572000"/>
            <a:ext cx="2895600" cy="457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67F967-F7A4-D543-B17F-E9D8A92BE373}"/>
              </a:ext>
            </a:extLst>
          </p:cNvPr>
          <p:cNvGrpSpPr/>
          <p:nvPr/>
        </p:nvGrpSpPr>
        <p:grpSpPr>
          <a:xfrm>
            <a:off x="5257800" y="3200400"/>
            <a:ext cx="2350008" cy="3595116"/>
            <a:chOff x="5257800" y="3200400"/>
            <a:chExt cx="2350008" cy="3595116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5257800" y="3200400"/>
              <a:ext cx="1524000" cy="20574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88078675-8F45-0647-B5A2-DE450979A57F}"/>
                </a:ext>
              </a:extLst>
            </p:cNvPr>
            <p:cNvSpPr/>
            <p:nvPr/>
          </p:nvSpPr>
          <p:spPr>
            <a:xfrm>
              <a:off x="6629400" y="6310884"/>
              <a:ext cx="978408" cy="484632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078056-19FE-964E-9E7B-AF8172E9CEF6}"/>
              </a:ext>
            </a:extLst>
          </p:cNvPr>
          <p:cNvGrpSpPr/>
          <p:nvPr/>
        </p:nvGrpSpPr>
        <p:grpSpPr>
          <a:xfrm>
            <a:off x="3272636" y="4343400"/>
            <a:ext cx="978408" cy="2452116"/>
            <a:chOff x="3212592" y="4343400"/>
            <a:chExt cx="978408" cy="2452116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3429000" y="4343400"/>
              <a:ext cx="457200" cy="9144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6712A1D8-26E1-8546-9046-EB40F692C5EE}"/>
                </a:ext>
              </a:extLst>
            </p:cNvPr>
            <p:cNvSpPr/>
            <p:nvPr/>
          </p:nvSpPr>
          <p:spPr>
            <a:xfrm>
              <a:off x="3212592" y="6310884"/>
              <a:ext cx="978408" cy="484632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76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971800"/>
          </a:xfrm>
        </p:spPr>
        <p:txBody>
          <a:bodyPr/>
          <a:lstStyle/>
          <a:p>
            <a:r>
              <a:rPr lang="en-US" sz="2000" dirty="0"/>
              <a:t>Why has Amazon (founded in 1994) been so successful other than competitive price, large selection, free shipping, etc.? </a:t>
            </a:r>
          </a:p>
          <a:p>
            <a:r>
              <a:rPr lang="en-US" sz="2000" dirty="0"/>
              <a:t>Amazon has mechanisms</a:t>
            </a:r>
          </a:p>
          <a:p>
            <a:pPr lvl="1"/>
            <a:r>
              <a:rPr lang="en-US" sz="1800" dirty="0"/>
              <a:t>for customers to provide </a:t>
            </a:r>
            <a:r>
              <a:rPr lang="en-US" sz="1800" b="1" dirty="0"/>
              <a:t>feedback</a:t>
            </a:r>
            <a:r>
              <a:rPr lang="en-US" sz="1800" dirty="0"/>
              <a:t> through </a:t>
            </a:r>
            <a:r>
              <a:rPr lang="en-US" sz="1800" b="1" dirty="0">
                <a:solidFill>
                  <a:srgbClr val="0000FF"/>
                </a:solidFill>
              </a:rPr>
              <a:t>product reviews </a:t>
            </a:r>
          </a:p>
          <a:p>
            <a:pPr lvl="1"/>
            <a:r>
              <a:rPr lang="en-US" sz="1800" dirty="0"/>
              <a:t>to</a:t>
            </a:r>
            <a:r>
              <a:rPr lang="en-US" sz="1800" b="1" dirty="0">
                <a:solidFill>
                  <a:srgbClr val="0000FF"/>
                </a:solidFill>
              </a:rPr>
              <a:t> aggregates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/>
              <a:t>reviews on a given product </a:t>
            </a:r>
            <a:r>
              <a:rPr lang="en-US" sz="1800" b="1" dirty="0">
                <a:solidFill>
                  <a:srgbClr val="0000FF"/>
                </a:solidFill>
              </a:rPr>
              <a:t>together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/>
              <a:t>to form a single number – </a:t>
            </a:r>
            <a:r>
              <a:rPr lang="en-US" sz="1800" b="1" dirty="0">
                <a:solidFill>
                  <a:srgbClr val="0000FF"/>
                </a:solidFill>
              </a:rPr>
              <a:t>average star rating</a:t>
            </a:r>
            <a:r>
              <a:rPr lang="en-US" sz="1800" dirty="0"/>
              <a:t> – that gives shoppers a sense of product’s “</a:t>
            </a:r>
            <a:r>
              <a:rPr lang="en-US" sz="1800" b="1" dirty="0">
                <a:solidFill>
                  <a:srgbClr val="0000FF"/>
                </a:solidFill>
              </a:rPr>
              <a:t>quality</a:t>
            </a:r>
            <a:r>
              <a:rPr lang="en-US" sz="1800" dirty="0"/>
              <a:t>” </a:t>
            </a:r>
          </a:p>
          <a:p>
            <a:r>
              <a:rPr lang="en-US" sz="2000" dirty="0"/>
              <a:t>Big questions: </a:t>
            </a:r>
          </a:p>
          <a:p>
            <a:pPr lvl="1"/>
            <a:r>
              <a:rPr lang="en-US" sz="1800" dirty="0"/>
              <a:t>how is it done and when can I trust an average rating on Amazon?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120" y="533400"/>
            <a:ext cx="2709761" cy="884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24001"/>
            <a:ext cx="4299435" cy="23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Rating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85" y="1534626"/>
            <a:ext cx="7394029" cy="663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05" y="2154053"/>
            <a:ext cx="7978988" cy="2067430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42899" y="4221483"/>
            <a:ext cx="8458200" cy="2115593"/>
          </a:xfrm>
        </p:spPr>
        <p:txBody>
          <a:bodyPr/>
          <a:lstStyle/>
          <a:p>
            <a:r>
              <a:rPr lang="en-US" sz="2000" dirty="0"/>
              <a:t>total 100 ratings with overall average of 2 stars</a:t>
            </a:r>
          </a:p>
          <a:p>
            <a:r>
              <a:rPr lang="en-US" sz="2000" dirty="0"/>
              <a:t>One product has 4-star average based on </a:t>
            </a:r>
            <a:r>
              <a:rPr lang="en-US" sz="2000" b="1" dirty="0">
                <a:solidFill>
                  <a:srgbClr val="0000FF"/>
                </a:solidFill>
              </a:rPr>
              <a:t>5</a:t>
            </a:r>
            <a:r>
              <a:rPr lang="en-US" sz="2000" dirty="0"/>
              <a:t> reviews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If 4-star average was based on </a:t>
            </a:r>
            <a:r>
              <a:rPr lang="en-US" sz="2000" b="1" dirty="0">
                <a:solidFill>
                  <a:srgbClr val="0000FF"/>
                </a:solidFill>
              </a:rPr>
              <a:t>40</a:t>
            </a:r>
            <a:r>
              <a:rPr lang="en-US" sz="2000" dirty="0"/>
              <a:t> reviews</a:t>
            </a:r>
          </a:p>
          <a:p>
            <a:endParaRPr lang="en-US" sz="2000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081" y="5026869"/>
            <a:ext cx="3393783" cy="642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081" y="6141294"/>
            <a:ext cx="3657600" cy="6674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34882" y="3949323"/>
            <a:ext cx="1866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Thomas Bayes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A0A9B-95E6-CB4D-989A-D0DAA3FEBEE0}"/>
              </a:ext>
            </a:extLst>
          </p:cNvPr>
          <p:cNvSpPr txBox="1"/>
          <p:nvPr/>
        </p:nvSpPr>
        <p:spPr>
          <a:xfrm>
            <a:off x="6382811" y="5158588"/>
            <a:ext cx="2970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[rely on </a:t>
            </a:r>
            <a:r>
              <a:rPr lang="en-US" b="1" dirty="0">
                <a:solidFill>
                  <a:srgbClr val="0000FF"/>
                </a:solidFill>
              </a:rPr>
              <a:t>overall</a:t>
            </a:r>
            <a:r>
              <a:rPr lang="en-US" dirty="0"/>
              <a:t> average]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ECADFF-B159-A741-A079-719C88B1915F}"/>
              </a:ext>
            </a:extLst>
          </p:cNvPr>
          <p:cNvSpPr txBox="1"/>
          <p:nvPr/>
        </p:nvSpPr>
        <p:spPr>
          <a:xfrm>
            <a:off x="6137179" y="6299512"/>
            <a:ext cx="323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[rely on </a:t>
            </a:r>
            <a:r>
              <a:rPr lang="en-US" b="1" dirty="0">
                <a:solidFill>
                  <a:srgbClr val="0000FF"/>
                </a:solidFill>
              </a:rPr>
              <a:t>individual</a:t>
            </a:r>
            <a:r>
              <a:rPr lang="en-US" dirty="0"/>
              <a:t> average]</a:t>
            </a:r>
          </a:p>
        </p:txBody>
      </p:sp>
    </p:spTree>
    <p:extLst>
      <p:ext uri="{BB962C8B-B14F-4D97-AF65-F5344CB8AC3E}">
        <p14:creationId xmlns:p14="http://schemas.microsoft.com/office/powerpoint/2010/main" val="10317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Ranking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56554"/>
            <a:ext cx="4343400" cy="2011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686" y="2083510"/>
            <a:ext cx="4495800" cy="449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1" y="3648543"/>
            <a:ext cx="4406476" cy="498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5" y="4183636"/>
            <a:ext cx="4836462" cy="18909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4563" y="4780657"/>
            <a:ext cx="4302549" cy="206645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9E49F2-2734-4647-AA16-421F7829E03D}"/>
              </a:ext>
            </a:extLst>
          </p:cNvPr>
          <p:cNvCxnSpPr>
            <a:cxnSpLocks/>
          </p:cNvCxnSpPr>
          <p:nvPr/>
        </p:nvCxnSpPr>
        <p:spPr>
          <a:xfrm>
            <a:off x="2514600" y="3733800"/>
            <a:ext cx="1828800" cy="1638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37DCA0-875C-1846-805A-4FAE6706AA05}"/>
              </a:ext>
            </a:extLst>
          </p:cNvPr>
          <p:cNvCxnSpPr>
            <a:stCxn id="6" idx="3"/>
          </p:cNvCxnSpPr>
          <p:nvPr/>
        </p:nvCxnSpPr>
        <p:spPr>
          <a:xfrm flipV="1">
            <a:off x="4787477" y="2438400"/>
            <a:ext cx="3975523" cy="145920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5D5236E-3698-CA4B-8194-47A1CA690E34}"/>
              </a:ext>
            </a:extLst>
          </p:cNvPr>
          <p:cNvSpPr txBox="1"/>
          <p:nvPr/>
        </p:nvSpPr>
        <p:spPr>
          <a:xfrm>
            <a:off x="6306730" y="3287541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closer?</a:t>
            </a:r>
          </a:p>
        </p:txBody>
      </p:sp>
    </p:spTree>
    <p:extLst>
      <p:ext uri="{BB962C8B-B14F-4D97-AF65-F5344CB8AC3E}">
        <p14:creationId xmlns:p14="http://schemas.microsoft.com/office/powerpoint/2010/main" val="82760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4E900-F301-EA42-AE4E-11EC966FF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Amazon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253A1-3DEB-7F4A-876A-BF5234D97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819400"/>
            <a:ext cx="7209890" cy="6858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The exact formula is not known outside Amazon</a:t>
            </a:r>
          </a:p>
        </p:txBody>
      </p:sp>
    </p:spTree>
    <p:extLst>
      <p:ext uri="{BB962C8B-B14F-4D97-AF65-F5344CB8AC3E}">
        <p14:creationId xmlns:p14="http://schemas.microsoft.com/office/powerpoint/2010/main" val="3909450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Ranking </a:t>
            </a:r>
            <a:br>
              <a:rPr lang="en-US" dirty="0"/>
            </a:br>
            <a:r>
              <a:rPr lang="en-US" dirty="0"/>
              <a:t>Quantifies </a:t>
            </a:r>
            <a:r>
              <a:rPr lang="en-US" b="1" dirty="0"/>
              <a:t>Subjectivity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ranking does </a:t>
            </a:r>
            <a:r>
              <a:rPr lang="en-US" b="1" dirty="0"/>
              <a:t>not always </a:t>
            </a:r>
            <a:r>
              <a:rPr lang="en-US" dirty="0"/>
              <a:t>alter the ranked order of a set of comparable products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514600"/>
            <a:ext cx="5407925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043" y="3657599"/>
            <a:ext cx="5514658" cy="1447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3600" y="2429396"/>
            <a:ext cx="3086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L-2 distance* between </a:t>
            </a:r>
            <a:r>
              <a:rPr lang="en-US" b="1" dirty="0"/>
              <a:t>vector of average ratings </a:t>
            </a:r>
            <a:r>
              <a:rPr lang="en-US" dirty="0"/>
              <a:t>and </a:t>
            </a:r>
            <a:r>
              <a:rPr lang="en-US" b="1" dirty="0"/>
              <a:t>that of Bayesian ratings </a:t>
            </a:r>
            <a:r>
              <a:rPr lang="en-US" dirty="0"/>
              <a:t>is 0.098 </a:t>
            </a:r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667000" y="3180179"/>
            <a:ext cx="0" cy="5422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610600" y="3180179"/>
            <a:ext cx="0" cy="6054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8599" y="5470903"/>
            <a:ext cx="8686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difference of is a quantified indicator about </a:t>
            </a:r>
            <a:r>
              <a:rPr lang="en-US" sz="2400" b="1" dirty="0">
                <a:solidFill>
                  <a:srgbClr val="0000FF"/>
                </a:solidFill>
              </a:rPr>
              <a:t>higher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00FF"/>
                </a:solidFill>
              </a:rPr>
              <a:t>subjectivity</a:t>
            </a:r>
            <a:r>
              <a:rPr lang="en-US" sz="2400" b="1" dirty="0"/>
              <a:t>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0000FF"/>
                </a:solidFill>
              </a:rPr>
              <a:t>stronger dependence on review population size</a:t>
            </a:r>
            <a:r>
              <a:rPr lang="en-US" sz="2400" dirty="0"/>
              <a:t> for </a:t>
            </a:r>
            <a:r>
              <a:rPr lang="en-US" sz="2400" b="1" dirty="0"/>
              <a:t>fashion goods </a:t>
            </a:r>
            <a:r>
              <a:rPr lang="en-US" sz="2400" dirty="0"/>
              <a:t>than for electronic goods 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4299" y="3710272"/>
            <a:ext cx="3384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L-2 distance* between </a:t>
            </a:r>
            <a:r>
              <a:rPr lang="en-US" b="1" dirty="0"/>
              <a:t>vector of average ratings </a:t>
            </a:r>
            <a:r>
              <a:rPr lang="en-US" dirty="0"/>
              <a:t>and </a:t>
            </a:r>
            <a:r>
              <a:rPr lang="en-US" b="1" dirty="0"/>
              <a:t>that of Bayesian ratings</a:t>
            </a:r>
            <a:r>
              <a:rPr lang="en-US" dirty="0"/>
              <a:t> is 0.1361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070" y="5081919"/>
            <a:ext cx="5407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*normalized by total number of products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81000" y="3249392"/>
            <a:ext cx="7465324" cy="1661209"/>
            <a:chOff x="381000" y="3249392"/>
            <a:chExt cx="7465324" cy="1661209"/>
          </a:xfrm>
        </p:grpSpPr>
        <p:sp>
          <p:nvSpPr>
            <p:cNvPr id="13" name="Rounded Rectangle 12"/>
            <p:cNvSpPr/>
            <p:nvPr/>
          </p:nvSpPr>
          <p:spPr>
            <a:xfrm>
              <a:off x="7040722" y="3249392"/>
              <a:ext cx="805602" cy="39127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81000" y="4519328"/>
              <a:ext cx="805602" cy="39127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380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Trust Average Rating?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18" y="5715000"/>
            <a:ext cx="8229600" cy="1447800"/>
          </a:xfrm>
        </p:spPr>
        <p:txBody>
          <a:bodyPr/>
          <a:lstStyle/>
          <a:p>
            <a:r>
              <a:rPr lang="en-US" dirty="0"/>
              <a:t>Which TV would you buy?  </a:t>
            </a:r>
          </a:p>
          <a:p>
            <a:r>
              <a:rPr lang="en-US" dirty="0"/>
              <a:t>4 stars vs. 4.5 stars!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59504"/>
            <a:ext cx="8624639" cy="385069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8600" y="4532416"/>
            <a:ext cx="914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38491" y="4267200"/>
            <a:ext cx="919256" cy="570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Reviews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200" dirty="0"/>
              <a:t>A rating - number of stars given (i.e., 1, 2, 3, 4, or 5)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A textual review - explaining why specific rating was given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An indication of how many people found this review “helpful” </a:t>
            </a:r>
          </a:p>
          <a:p>
            <a:r>
              <a:rPr lang="en-US" sz="2200" b="1" dirty="0"/>
              <a:t>Average customer review </a:t>
            </a:r>
            <a:r>
              <a:rPr lang="en-US" sz="2200" dirty="0"/>
              <a:t>= </a:t>
            </a:r>
            <a:r>
              <a:rPr lang="en-US" sz="2200" b="1" dirty="0"/>
              <a:t>average</a:t>
            </a:r>
            <a:r>
              <a:rPr lang="en-US" sz="2200" dirty="0"/>
              <a:t> of all ratings entered by customers on the item </a:t>
            </a:r>
          </a:p>
          <a:p>
            <a:pPr lvl="1"/>
            <a:r>
              <a:rPr lang="en-US" sz="2000" dirty="0"/>
              <a:t>an attempt to </a:t>
            </a:r>
            <a:r>
              <a:rPr lang="en-US" sz="2000" b="1" dirty="0">
                <a:solidFill>
                  <a:srgbClr val="0000FF"/>
                </a:solidFill>
              </a:rPr>
              <a:t>summarize</a:t>
            </a:r>
            <a:r>
              <a:rPr lang="en-US" sz="2000" dirty="0"/>
              <a:t> </a:t>
            </a:r>
            <a:r>
              <a:rPr lang="en-US" sz="2000" b="1" dirty="0"/>
              <a:t>opinions</a:t>
            </a:r>
            <a:r>
              <a:rPr lang="en-US" sz="2000" dirty="0"/>
              <a:t> of reviewers, and takes form of </a:t>
            </a:r>
            <a:r>
              <a:rPr lang="en-US" sz="2000" b="1" dirty="0"/>
              <a:t>a single number </a:t>
            </a:r>
          </a:p>
          <a:p>
            <a:pPr lvl="1"/>
            <a:r>
              <a:rPr lang="en-US" sz="2000" dirty="0"/>
              <a:t>helpful for most people who don’t have time to read through each of the individual reviews </a:t>
            </a:r>
          </a:p>
          <a:p>
            <a:r>
              <a:rPr lang="en-US" sz="2200" dirty="0"/>
              <a:t>Concerns of such single (rating) number???</a:t>
            </a:r>
          </a:p>
          <a:p>
            <a:pPr lvl="1"/>
            <a:r>
              <a:rPr lang="en-US" sz="2000" dirty="0"/>
              <a:t>The people who contributed to it, in terms of their </a:t>
            </a:r>
            <a:r>
              <a:rPr lang="en-US" sz="2000" b="1" dirty="0"/>
              <a:t>individual reputations</a:t>
            </a:r>
          </a:p>
          <a:p>
            <a:pPr lvl="1"/>
            <a:r>
              <a:rPr lang="en-US" sz="2000" dirty="0"/>
              <a:t>The </a:t>
            </a:r>
            <a:r>
              <a:rPr lang="en-US" sz="2000" b="1" dirty="0"/>
              <a:t>total number of reviews </a:t>
            </a:r>
            <a:r>
              <a:rPr lang="en-US" sz="2000" dirty="0"/>
              <a:t>that were entered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0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Dissecting the Average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39508"/>
            <a:ext cx="8229600" cy="1020763"/>
          </a:xfrm>
        </p:spPr>
        <p:txBody>
          <a:bodyPr/>
          <a:lstStyle/>
          <a:p>
            <a:r>
              <a:rPr lang="en-US" dirty="0"/>
              <a:t>Anything else?</a:t>
            </a:r>
          </a:p>
          <a:p>
            <a:pPr lvl="1"/>
            <a:r>
              <a:rPr lang="en-US" dirty="0"/>
              <a:t>95 vs. 8 !!!</a:t>
            </a:r>
          </a:p>
          <a:p>
            <a:r>
              <a:rPr lang="en-US" dirty="0"/>
              <a:t>What does this mean for </a:t>
            </a:r>
            <a:r>
              <a:rPr lang="en-US" b="1" dirty="0"/>
              <a:t>average</a:t>
            </a:r>
            <a:r>
              <a:rPr lang="en-US" dirty="0"/>
              <a:t> customer review?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116FEA-E068-7C4B-90CD-0D58E85D8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59504"/>
            <a:ext cx="8624639" cy="385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9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Dissecting the Average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95 vs. 8 </a:t>
            </a:r>
            <a:r>
              <a:rPr lang="en-US" b="1" dirty="0"/>
              <a:t>→</a:t>
            </a:r>
            <a:r>
              <a:rPr lang="en-US" dirty="0"/>
              <a:t> which average rating is more </a:t>
            </a:r>
            <a:r>
              <a:rPr lang="en-US" b="1" dirty="0">
                <a:solidFill>
                  <a:srgbClr val="0000FF"/>
                </a:solidFill>
              </a:rPr>
              <a:t>trustworthy?</a:t>
            </a:r>
            <a:endParaRPr lang="en-US" dirty="0"/>
          </a:p>
          <a:p>
            <a:r>
              <a:rPr lang="en-US" dirty="0"/>
              <a:t>Intuitively, if </a:t>
            </a:r>
            <a:r>
              <a:rPr lang="en-US" b="1" dirty="0"/>
              <a:t>more people </a:t>
            </a:r>
            <a:r>
              <a:rPr lang="en-US" dirty="0"/>
              <a:t>have entered reviews, then average of their ratings is </a:t>
            </a:r>
            <a:r>
              <a:rPr lang="en-US" b="1" dirty="0"/>
              <a:t>more trustworthy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(Intuitively) Why?</a:t>
            </a:r>
          </a:p>
          <a:p>
            <a:pPr lvl="1"/>
            <a:r>
              <a:rPr lang="en-US" dirty="0"/>
              <a:t>it’s </a:t>
            </a:r>
            <a:r>
              <a:rPr lang="en-US" b="1" dirty="0">
                <a:solidFill>
                  <a:srgbClr val="0000FF"/>
                </a:solidFill>
              </a:rPr>
              <a:t>less susceptible </a:t>
            </a:r>
            <a:r>
              <a:rPr lang="en-US" dirty="0"/>
              <a:t>to reviewers who have a tendency towards being </a:t>
            </a:r>
            <a:r>
              <a:rPr lang="en-US" b="1" dirty="0"/>
              <a:t>harsh</a:t>
            </a:r>
            <a:r>
              <a:rPr lang="en-US" dirty="0"/>
              <a:t> (i.e., entering lower reviews than others) or </a:t>
            </a:r>
            <a:r>
              <a:rPr lang="en-US" b="1" dirty="0"/>
              <a:t>lenient</a:t>
            </a:r>
            <a:r>
              <a:rPr lang="en-US" dirty="0"/>
              <a:t> (i.e., entering higher reviews)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less prone </a:t>
            </a:r>
            <a:r>
              <a:rPr lang="en-US" dirty="0"/>
              <a:t>to </a:t>
            </a:r>
            <a:r>
              <a:rPr lang="en-US" b="1" dirty="0"/>
              <a:t>random reviewer spam</a:t>
            </a:r>
            <a:r>
              <a:rPr lang="en-US" dirty="0"/>
              <a:t> entered by someone who has not even used the product before </a:t>
            </a:r>
          </a:p>
          <a:p>
            <a:r>
              <a:rPr lang="en-US" dirty="0"/>
              <a:t>e.g., a product which has received </a:t>
            </a:r>
            <a:r>
              <a:rPr lang="en-US" b="1" dirty="0">
                <a:solidFill>
                  <a:srgbClr val="0000FF"/>
                </a:solidFill>
              </a:rPr>
              <a:t>one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3-star review; when someone comes along and decides to randomly enter a 5, average rating will change to </a:t>
            </a:r>
          </a:p>
          <a:p>
            <a:r>
              <a:rPr lang="en-US" dirty="0"/>
              <a:t>An entire star difference!!! 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5895181"/>
            <a:ext cx="1409111" cy="82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1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Dissecting the Average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If instead we started with </a:t>
            </a:r>
            <a:r>
              <a:rPr lang="en-US" sz="2000" b="1" dirty="0">
                <a:solidFill>
                  <a:srgbClr val="0000FF"/>
                </a:solidFill>
              </a:rPr>
              <a:t>101</a:t>
            </a:r>
            <a:r>
              <a:rPr lang="en-US" sz="2000" dirty="0"/>
              <a:t> 3-star reviews, then if someone randomly entered a 5, the average would only change to </a:t>
            </a:r>
          </a:p>
          <a:p>
            <a:pPr lvl="1"/>
            <a:r>
              <a:rPr lang="en-US" sz="1800" dirty="0"/>
              <a:t>rounding to one decimal place, 3-star average remains</a:t>
            </a:r>
          </a:p>
          <a:p>
            <a:r>
              <a:rPr lang="en-US" sz="2000" dirty="0"/>
              <a:t>Not all 5-star reviews are too “lenient,” and not all 1-star reviews are too “harsh” </a:t>
            </a:r>
          </a:p>
          <a:p>
            <a:r>
              <a:rPr lang="en-US" sz="2000" dirty="0"/>
              <a:t>Amazon </a:t>
            </a:r>
            <a:r>
              <a:rPr lang="en-US" sz="2000" b="1" dirty="0">
                <a:solidFill>
                  <a:srgbClr val="0000FF"/>
                </a:solidFill>
              </a:rPr>
              <a:t>visually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highlights </a:t>
            </a:r>
            <a:r>
              <a:rPr lang="en-US" sz="2000" b="1" u="sng" dirty="0"/>
              <a:t>most helpful</a:t>
            </a:r>
            <a:r>
              <a:rPr lang="en-US" sz="2000" u="sng" dirty="0"/>
              <a:t> </a:t>
            </a:r>
            <a:r>
              <a:rPr lang="en-US" sz="2000" b="1" u="sng" dirty="0">
                <a:solidFill>
                  <a:srgbClr val="0000FF"/>
                </a:solidFill>
              </a:rPr>
              <a:t>favorable</a:t>
            </a:r>
            <a:r>
              <a:rPr lang="en-US" sz="2000" u="sng" dirty="0">
                <a:solidFill>
                  <a:srgbClr val="0000FF"/>
                </a:solidFill>
              </a:rPr>
              <a:t> </a:t>
            </a:r>
            <a:r>
              <a:rPr lang="en-US" sz="2000" u="sng" dirty="0"/>
              <a:t>review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and </a:t>
            </a:r>
            <a:r>
              <a:rPr lang="en-US" sz="2000" b="1" u="sng" dirty="0"/>
              <a:t>most helpful</a:t>
            </a:r>
            <a:r>
              <a:rPr lang="en-US" sz="2000" u="sng" dirty="0"/>
              <a:t> </a:t>
            </a:r>
            <a:r>
              <a:rPr lang="en-US" sz="2000" b="1" u="sng" dirty="0">
                <a:solidFill>
                  <a:srgbClr val="FF0000"/>
                </a:solidFill>
              </a:rPr>
              <a:t>critical</a:t>
            </a:r>
            <a:r>
              <a:rPr lang="en-US" sz="2000" u="sng" dirty="0">
                <a:solidFill>
                  <a:srgbClr val="FF0000"/>
                </a:solidFill>
              </a:rPr>
              <a:t> </a:t>
            </a:r>
            <a:r>
              <a:rPr lang="en-US" sz="2000" u="sng" dirty="0"/>
              <a:t>review</a:t>
            </a:r>
            <a:r>
              <a:rPr lang="en-US" sz="2000" dirty="0"/>
              <a:t> on products, thereby </a:t>
            </a:r>
            <a:r>
              <a:rPr lang="en-US" sz="2000" b="1" u="sng" dirty="0">
                <a:solidFill>
                  <a:srgbClr val="0000FF"/>
                </a:solidFill>
              </a:rPr>
              <a:t>contrasting</a:t>
            </a:r>
            <a:r>
              <a:rPr lang="en-US" sz="2000" u="sng" dirty="0">
                <a:solidFill>
                  <a:srgbClr val="0000FF"/>
                </a:solidFill>
              </a:rPr>
              <a:t> </a:t>
            </a:r>
            <a:r>
              <a:rPr lang="en-US" sz="2000" b="1" u="sng" dirty="0"/>
              <a:t>extreme reviews</a:t>
            </a:r>
            <a:r>
              <a:rPr lang="en-US" sz="2000" dirty="0"/>
              <a:t> that people found “most helpful” </a:t>
            </a:r>
            <a:r>
              <a:rPr lang="en-US" sz="2000" b="1" dirty="0"/>
              <a:t>overall 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dirty="0"/>
              <a:t>Both reviews are </a:t>
            </a:r>
            <a:r>
              <a:rPr lang="en-US" sz="2000" b="1" dirty="0"/>
              <a:t>well-received</a:t>
            </a:r>
            <a:r>
              <a:rPr lang="en-US" sz="2000" dirty="0"/>
              <a:t> given the number of people who found them “helpful”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981199"/>
            <a:ext cx="1371600" cy="396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4205527"/>
            <a:ext cx="6996224" cy="19264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09BE5ED-40DF-8945-B7DB-CAA4B27E3090}"/>
              </a:ext>
            </a:extLst>
          </p:cNvPr>
          <p:cNvSpPr/>
          <p:nvPr/>
        </p:nvSpPr>
        <p:spPr>
          <a:xfrm>
            <a:off x="2057400" y="4419600"/>
            <a:ext cx="685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1B5307-8B93-674A-BE92-4DBE5B85B933}"/>
              </a:ext>
            </a:extLst>
          </p:cNvPr>
          <p:cNvSpPr/>
          <p:nvPr/>
        </p:nvSpPr>
        <p:spPr>
          <a:xfrm>
            <a:off x="5715000" y="4419600"/>
            <a:ext cx="685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2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Reliability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/>
              <a:t>Still, we might suspect that </a:t>
            </a:r>
            <a:r>
              <a:rPr lang="en-US" b="1" dirty="0"/>
              <a:t>the more reviews </a:t>
            </a:r>
            <a:r>
              <a:rPr lang="en-US" dirty="0"/>
              <a:t>there are for a product, </a:t>
            </a:r>
            <a:r>
              <a:rPr lang="en-US" b="1" dirty="0"/>
              <a:t>the more likely</a:t>
            </a:r>
            <a:r>
              <a:rPr lang="en-US" dirty="0"/>
              <a:t> the average of ratings can be trusted</a:t>
            </a:r>
          </a:p>
          <a:p>
            <a:r>
              <a:rPr lang="en-US" dirty="0"/>
              <a:t>However, reviews can be </a:t>
            </a:r>
            <a:r>
              <a:rPr lang="en-US" b="1" dirty="0"/>
              <a:t>untrustworthy</a:t>
            </a:r>
            <a:r>
              <a:rPr lang="en-US" dirty="0"/>
              <a:t> </a:t>
            </a:r>
          </a:p>
          <a:p>
            <a:r>
              <a:rPr lang="en-US" dirty="0"/>
              <a:t>What </a:t>
            </a:r>
            <a:r>
              <a:rPr lang="en-US" b="1" dirty="0"/>
              <a:t>approaches</a:t>
            </a:r>
            <a:r>
              <a:rPr lang="en-US" dirty="0"/>
              <a:t> can enhance reviews’ reliability? </a:t>
            </a:r>
          </a:p>
          <a:p>
            <a:pPr lvl="1"/>
            <a:r>
              <a:rPr lang="en-US" dirty="0"/>
              <a:t>methods that will screen out “bad” kinds of ratings </a:t>
            </a:r>
          </a:p>
          <a:p>
            <a:pPr lvl="2"/>
            <a:r>
              <a:rPr lang="en-US" b="1" dirty="0"/>
              <a:t>prohibiting</a:t>
            </a:r>
            <a:r>
              <a:rPr lang="en-US" dirty="0"/>
              <a:t> people from reviewing </a:t>
            </a:r>
            <a:r>
              <a:rPr lang="en-US" b="1" dirty="0"/>
              <a:t>anonymously</a:t>
            </a:r>
          </a:p>
          <a:p>
            <a:pPr lvl="3"/>
            <a:r>
              <a:rPr lang="en-US" dirty="0"/>
              <a:t>or </a:t>
            </a:r>
            <a:r>
              <a:rPr lang="en-US" b="1" dirty="0"/>
              <a:t>seller</a:t>
            </a:r>
            <a:r>
              <a:rPr lang="en-US" dirty="0"/>
              <a:t> may inflate her own scores by signing anonymously to write </a:t>
            </a:r>
            <a:r>
              <a:rPr lang="en-US" b="1" dirty="0"/>
              <a:t>positive</a:t>
            </a:r>
            <a:r>
              <a:rPr lang="en-US" dirty="0"/>
              <a:t> reviews</a:t>
            </a:r>
          </a:p>
          <a:p>
            <a:pPr lvl="2"/>
            <a:r>
              <a:rPr lang="en-US" dirty="0"/>
              <a:t>limiting people to </a:t>
            </a:r>
            <a:r>
              <a:rPr lang="en-US" b="1" dirty="0"/>
              <a:t>one review per item </a:t>
            </a:r>
          </a:p>
          <a:p>
            <a:pPr lvl="3"/>
            <a:r>
              <a:rPr lang="en-US" b="1" dirty="0"/>
              <a:t>or seller may enter poor review</a:t>
            </a: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/>
              <a:t> for competing items</a:t>
            </a:r>
          </a:p>
          <a:p>
            <a:pPr lvl="1"/>
            <a:r>
              <a:rPr lang="en-US" b="1" dirty="0"/>
              <a:t>spammer</a:t>
            </a:r>
            <a:r>
              <a:rPr lang="en-US" dirty="0"/>
              <a:t> may still enter random reviews &amp; links to his own sites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13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38029</TotalTime>
  <Words>2429</Words>
  <Application>Microsoft Macintosh PowerPoint</Application>
  <PresentationFormat>On-screen Show (4:3)</PresentationFormat>
  <Paragraphs>288</Paragraphs>
  <Slides>33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ＭＳ Ｐゴシック</vt:lpstr>
      <vt:lpstr>Arial</vt:lpstr>
      <vt:lpstr>Calibri</vt:lpstr>
      <vt:lpstr>Comic Sans MS</vt:lpstr>
      <vt:lpstr>Default Design</vt:lpstr>
      <vt:lpstr>Chapter 6 Combining Product Ratings</vt:lpstr>
      <vt:lpstr>On-line Shopping</vt:lpstr>
      <vt:lpstr>PowerPoint Presentation</vt:lpstr>
      <vt:lpstr>Can You Trust Average Rating?</vt:lpstr>
      <vt:lpstr>Customer Reviews</vt:lpstr>
      <vt:lpstr>Dissecting the Average</vt:lpstr>
      <vt:lpstr>Dissecting the Average</vt:lpstr>
      <vt:lpstr>Dissecting the Average</vt:lpstr>
      <vt:lpstr>Review Reliability</vt:lpstr>
      <vt:lpstr>Review Reliability</vt:lpstr>
      <vt:lpstr>Review Reliability</vt:lpstr>
      <vt:lpstr>Two Heads Are Better Than One </vt:lpstr>
      <vt:lpstr>Two Heads Are Better Than One </vt:lpstr>
      <vt:lpstr>The Wisdom of Crowds</vt:lpstr>
      <vt:lpstr>The Wisdom of Crowds</vt:lpstr>
      <vt:lpstr>The Wisdom of Crowds</vt:lpstr>
      <vt:lpstr>Math of the Wisdom of Crowds</vt:lpstr>
      <vt:lpstr>Math of the Wisdom of Crowds</vt:lpstr>
      <vt:lpstr>Math of the Wisdom of Crowds</vt:lpstr>
      <vt:lpstr>Math of the Wisdom of Crowds</vt:lpstr>
      <vt:lpstr>The Wisdom of Crowds</vt:lpstr>
      <vt:lpstr>The Wisdom of Crowds</vt:lpstr>
      <vt:lpstr>Rating Aggregation Is Hard</vt:lpstr>
      <vt:lpstr>Rating Aggregation Is Hard</vt:lpstr>
      <vt:lpstr>Rating Aggregation Is Hard</vt:lpstr>
      <vt:lpstr>Finding “Good” Ranking Method</vt:lpstr>
      <vt:lpstr>Naïve Averaging</vt:lpstr>
      <vt:lpstr>Bayesian Ranking </vt:lpstr>
      <vt:lpstr>Bayesian Rating </vt:lpstr>
      <vt:lpstr>Bayesian Rating</vt:lpstr>
      <vt:lpstr>Bayesian Ranking</vt:lpstr>
      <vt:lpstr>How does Amazon do?</vt:lpstr>
      <vt:lpstr>Bayesian Ranking  Quantifies Subjectivity</vt:lpstr>
    </vt:vector>
  </TitlesOfParts>
  <Company>UD CIS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Unix System Overview</dc:title>
  <dc:creator>CHien-Chung Shen</dc:creator>
  <cp:lastModifiedBy>Shen, Chien-Chung</cp:lastModifiedBy>
  <cp:revision>347</cp:revision>
  <cp:lastPrinted>2012-08-31T14:00:57Z</cp:lastPrinted>
  <dcterms:created xsi:type="dcterms:W3CDTF">2012-06-22T13:42:06Z</dcterms:created>
  <dcterms:modified xsi:type="dcterms:W3CDTF">2018-07-31T01:58:47Z</dcterms:modified>
</cp:coreProperties>
</file>